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Default Extension="wav" ContentType="audio/wav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7" r:id="rId2"/>
    <p:sldId id="256" r:id="rId3"/>
    <p:sldId id="314" r:id="rId4"/>
    <p:sldId id="261" r:id="rId5"/>
    <p:sldId id="262" r:id="rId6"/>
    <p:sldId id="263" r:id="rId7"/>
    <p:sldId id="264" r:id="rId8"/>
    <p:sldId id="315" r:id="rId9"/>
    <p:sldId id="274" r:id="rId10"/>
    <p:sldId id="275" r:id="rId11"/>
    <p:sldId id="279" r:id="rId12"/>
    <p:sldId id="316" r:id="rId13"/>
    <p:sldId id="325" r:id="rId14"/>
    <p:sldId id="317" r:id="rId15"/>
    <p:sldId id="324" r:id="rId16"/>
    <p:sldId id="318" r:id="rId17"/>
    <p:sldId id="390" r:id="rId18"/>
    <p:sldId id="360" r:id="rId19"/>
    <p:sldId id="326" r:id="rId20"/>
    <p:sldId id="329" r:id="rId21"/>
    <p:sldId id="282" r:id="rId22"/>
    <p:sldId id="283" r:id="rId23"/>
    <p:sldId id="284" r:id="rId24"/>
    <p:sldId id="328" r:id="rId25"/>
    <p:sldId id="331" r:id="rId26"/>
    <p:sldId id="352" r:id="rId27"/>
    <p:sldId id="353" r:id="rId28"/>
    <p:sldId id="354" r:id="rId29"/>
    <p:sldId id="355" r:id="rId30"/>
    <p:sldId id="358" r:id="rId31"/>
    <p:sldId id="327" r:id="rId32"/>
    <p:sldId id="335" r:id="rId33"/>
    <p:sldId id="361" r:id="rId34"/>
    <p:sldId id="333" r:id="rId35"/>
    <p:sldId id="362" r:id="rId36"/>
    <p:sldId id="334" r:id="rId37"/>
    <p:sldId id="291" r:id="rId38"/>
    <p:sldId id="280" r:id="rId39"/>
    <p:sldId id="292" r:id="rId40"/>
    <p:sldId id="293" r:id="rId41"/>
    <p:sldId id="336" r:id="rId42"/>
    <p:sldId id="337" r:id="rId43"/>
    <p:sldId id="389" r:id="rId44"/>
    <p:sldId id="338" r:id="rId45"/>
    <p:sldId id="339" r:id="rId46"/>
    <p:sldId id="343" r:id="rId47"/>
    <p:sldId id="344" r:id="rId48"/>
    <p:sldId id="342" r:id="rId49"/>
    <p:sldId id="347" r:id="rId50"/>
    <p:sldId id="345" r:id="rId51"/>
    <p:sldId id="346" r:id="rId52"/>
    <p:sldId id="306" r:id="rId53"/>
    <p:sldId id="307" r:id="rId54"/>
    <p:sldId id="348" r:id="rId55"/>
    <p:sldId id="373" r:id="rId56"/>
    <p:sldId id="368" r:id="rId57"/>
    <p:sldId id="370" r:id="rId58"/>
    <p:sldId id="371" r:id="rId59"/>
    <p:sldId id="376" r:id="rId60"/>
    <p:sldId id="379" r:id="rId61"/>
    <p:sldId id="380" r:id="rId62"/>
    <p:sldId id="377" r:id="rId63"/>
    <p:sldId id="378" r:id="rId64"/>
    <p:sldId id="372" r:id="rId65"/>
    <p:sldId id="381" r:id="rId66"/>
    <p:sldId id="382" r:id="rId67"/>
    <p:sldId id="383" r:id="rId68"/>
    <p:sldId id="384" r:id="rId69"/>
    <p:sldId id="385" r:id="rId70"/>
    <p:sldId id="364" r:id="rId71"/>
    <p:sldId id="365" r:id="rId72"/>
    <p:sldId id="366" r:id="rId73"/>
    <p:sldId id="367" r:id="rId74"/>
    <p:sldId id="386" r:id="rId75"/>
    <p:sldId id="387" r:id="rId76"/>
    <p:sldId id="388" r:id="rId7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437" autoAdjust="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67CD63C-2DF8-45FB-AA0A-C68C58EB15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DE0FF2-42F7-4C7E-8B16-6DDD3941B447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ln/>
        </p:spPr>
        <p:txBody>
          <a:bodyPr lIns="97318" tIns="48660" rIns="97318" bIns="4866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CD63C-2DF8-45FB-AA0A-C68C58EB15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1FC44-E937-485A-BFF3-061F8BB00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12EFD-9CC9-4C2E-8677-70FE27A5A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01DE1-8D8A-4FCF-9540-003B17A2A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B3EB27-0E3C-4C90-8852-F78EE5317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44F74-78B3-4CDE-B768-FD50EC7D8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345B7-77B9-460E-AD35-C905C92AA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102E3-B53D-485F-90FC-0FA122FE9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4F69F-54D6-406D-9953-C768C4208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09F73-3A84-41C4-8334-1D0C6337F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F720A-7B0D-4513-AAD6-2C2D51FA2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4CC5D-B5FB-44E4-A2CB-8BBDE72DF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F210D-1696-4A95-8E15-EF214B629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CDF0D4-751E-499F-9457-E737F70EE4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www.webelements.com/" TargetMode="External"/><Relationship Id="rId4" Type="http://schemas.openxmlformats.org/officeDocument/2006/relationships/oleObject" Target="../embeddings/Microsoft_Office_Excel_97-2003_Worksheet1.xls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Microsoft_Office_Excel_97-2003_Worksheet2.xls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524000"/>
          </a:xfrm>
          <a:noFill/>
          <a:ln/>
        </p:spPr>
        <p:txBody>
          <a:bodyPr lIns="92075" tIns="46038" rIns="92075" bIns="46038"/>
          <a:lstStyle/>
          <a:p>
            <a:r>
              <a:rPr lang="en-US" b="1">
                <a:latin typeface="CG Times" charset="0"/>
              </a:rPr>
              <a:t>Inorganic Chemistry</a:t>
            </a:r>
            <a:endParaRPr lang="en-US" b="1" i="1">
              <a:latin typeface="CG Times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Introduction; Chapter 2</a:t>
            </a:r>
          </a:p>
          <a:p>
            <a:endParaRPr lang="en-US" dirty="0"/>
          </a:p>
          <a:p>
            <a:r>
              <a:rPr lang="en-US" sz="2800" dirty="0" smtClean="0">
                <a:solidFill>
                  <a:srgbClr val="0000FF"/>
                </a:solidFill>
              </a:rPr>
              <a:t>CHEM 4610/5560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University of North Texas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Fall 2008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the Elements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Metallic elements combine with nonmetallic elements to give compounds that are typically hard, non-volatile </a:t>
            </a:r>
            <a:r>
              <a:rPr lang="en-US" dirty="0" smtClean="0">
                <a:latin typeface="Arial Narrow" pitchFamily="34" charset="0"/>
              </a:rPr>
              <a:t>solids (usually </a:t>
            </a:r>
            <a:r>
              <a:rPr lang="en-US" u="sng" dirty="0">
                <a:solidFill>
                  <a:schemeClr val="accent2"/>
                </a:solidFill>
                <a:latin typeface="Arial Narrow" pitchFamily="34" charset="0"/>
              </a:rPr>
              <a:t>ionic compounds</a:t>
            </a:r>
            <a:r>
              <a:rPr lang="en-US" dirty="0" smtClean="0">
                <a:latin typeface="Arial Narrow" pitchFamily="34" charset="0"/>
              </a:rPr>
              <a:t>)</a:t>
            </a:r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When combined with each other, the nonmetals often form volatile </a:t>
            </a:r>
            <a:r>
              <a:rPr lang="en-US" u="sng" dirty="0">
                <a:solidFill>
                  <a:schemeClr val="accent2"/>
                </a:solidFill>
                <a:latin typeface="Arial Narrow" pitchFamily="34" charset="0"/>
              </a:rPr>
              <a:t>molecular compounds</a:t>
            </a:r>
          </a:p>
          <a:p>
            <a:r>
              <a:rPr lang="en-US" dirty="0">
                <a:latin typeface="Arial Narrow" pitchFamily="34" charset="0"/>
              </a:rPr>
              <a:t>When metals combine (or simply mix together) they produce </a:t>
            </a:r>
            <a:r>
              <a:rPr lang="en-US" b="1" dirty="0">
                <a:solidFill>
                  <a:schemeClr val="accent2"/>
                </a:solidFill>
                <a:latin typeface="Arial Narrow" pitchFamily="34" charset="0"/>
              </a:rPr>
              <a:t>alloys</a:t>
            </a:r>
            <a:r>
              <a:rPr lang="en-US" dirty="0">
                <a:latin typeface="Arial Narrow" pitchFamily="34" charset="0"/>
              </a:rPr>
              <a:t> that have most of the physical characteristics of metals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41275" y="395288"/>
          <a:ext cx="9061450" cy="5459412"/>
        </p:xfrm>
        <a:graphic>
          <a:graphicData uri="http://schemas.openxmlformats.org/presentationml/2006/ole">
            <p:oleObj spid="_x0000_s27650" name="Worksheet" r:id="rId4" imgW="9058351" imgH="5448300" progId="Excel.Sheet.8">
              <p:embed/>
            </p:oleObj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590800" y="-76200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Periodic Table of the Elements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Many web sites have periodic tables like this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A particularly useful resource: </a:t>
            </a:r>
            <a:r>
              <a:rPr lang="en-US" b="1" dirty="0" smtClean="0">
                <a:hlinkClick r:id="rId5"/>
              </a:rPr>
              <a:t>www.webelements.com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7924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209800"/>
            <a:ext cx="7162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9718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1242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2493963"/>
            <a:ext cx="990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6" name="Line 10"/>
          <p:cNvSpPr>
            <a:spLocks noChangeShapeType="1"/>
          </p:cNvSpPr>
          <p:nvPr/>
        </p:nvSpPr>
        <p:spPr bwMode="auto">
          <a:xfrm>
            <a:off x="1219200" y="2971800"/>
            <a:ext cx="1752600" cy="3429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724400"/>
            <a:ext cx="1828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10"/>
          <a:srcRect r="9871"/>
          <a:stretch>
            <a:fillRect/>
          </a:stretch>
        </p:blipFill>
        <p:spPr bwMode="auto">
          <a:xfrm>
            <a:off x="5562600" y="4800600"/>
            <a:ext cx="549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838200" y="2362200"/>
            <a:ext cx="4191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3810000" y="4648200"/>
            <a:ext cx="4191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Text Box 21"/>
          <p:cNvSpPr txBox="1">
            <a:spLocks noChangeArrowheads="1"/>
          </p:cNvSpPr>
          <p:nvPr/>
        </p:nvSpPr>
        <p:spPr bwMode="auto">
          <a:xfrm>
            <a:off x="4899025" y="2438400"/>
            <a:ext cx="294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	 = (1/</a:t>
            </a:r>
            <a:r>
              <a:rPr lang="en-US" sz="1400" b="1" dirty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sz="1400" b="1" dirty="0">
                <a:solidFill>
                  <a:schemeClr val="accent2"/>
                </a:solidFill>
              </a:rPr>
              <a:t>) = </a:t>
            </a:r>
            <a:r>
              <a:rPr lang="en-US" sz="1400" b="1" dirty="0" err="1" smtClean="0">
                <a:solidFill>
                  <a:schemeClr val="accent2"/>
                </a:solidFill>
              </a:rPr>
              <a:t>wavenumber</a:t>
            </a:r>
            <a:endParaRPr lang="en-US" sz="1400" b="1" dirty="0">
              <a:solidFill>
                <a:schemeClr val="accent2"/>
              </a:solidFill>
              <a:latin typeface="Symbol" pitchFamily="18" charset="2"/>
            </a:endParaRPr>
          </a:p>
        </p:txBody>
      </p:sp>
      <p:graphicFrame>
        <p:nvGraphicFramePr>
          <p:cNvPr id="65558" name="Object 22"/>
          <p:cNvGraphicFramePr>
            <a:graphicFrameLocks noChangeAspect="1"/>
          </p:cNvGraphicFramePr>
          <p:nvPr/>
        </p:nvGraphicFramePr>
        <p:xfrm>
          <a:off x="5661025" y="2514600"/>
          <a:ext cx="209550" cy="266700"/>
        </p:xfrm>
        <a:graphic>
          <a:graphicData uri="http://schemas.openxmlformats.org/presentationml/2006/ole">
            <p:oleObj spid="_x0000_s65558" name="Equation" r:id="rId11" imgW="139680" imgH="177480" progId="Equation.3">
              <p:embed/>
            </p:oleObj>
          </a:graphicData>
        </a:graphic>
      </p:graphicFrame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5486400" y="2286000"/>
            <a:ext cx="2362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6400800" y="3733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457200" y="1371600"/>
            <a:ext cx="74676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7"/>
          <p:cNvSpPr>
            <a:spLocks noChangeArrowheads="1"/>
          </p:cNvSpPr>
          <p:nvPr/>
        </p:nvSpPr>
        <p:spPr bwMode="auto">
          <a:xfrm>
            <a:off x="6477000" y="2971800"/>
            <a:ext cx="2667000" cy="10668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934200" y="3182937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Correct the book </a:t>
            </a:r>
          </a:p>
          <a:p>
            <a:pPr>
              <a:spcBef>
                <a:spcPct val="50000"/>
              </a:spcBef>
            </a:pPr>
            <a:r>
              <a:rPr lang="en-US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Page18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Hydrogenic Energy Levels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	  hcZ</a:t>
            </a:r>
            <a:r>
              <a:rPr lang="en-US" baseline="30000" dirty="0"/>
              <a:t>2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R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dirty="0"/>
              <a:t>E = - -----------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dirty="0"/>
              <a:t>		    n</a:t>
            </a:r>
            <a:r>
              <a:rPr lang="en-US" baseline="30000" dirty="0"/>
              <a:t>2</a:t>
            </a:r>
            <a:endParaRPr lang="en-US" dirty="0"/>
          </a:p>
          <a:p>
            <a:pPr>
              <a:lnSpc>
                <a:spcPct val="50000"/>
              </a:lnSpc>
              <a:buFontTx/>
              <a:buNone/>
            </a:pPr>
            <a:endParaRPr lang="en-US" dirty="0"/>
          </a:p>
          <a:p>
            <a:pPr>
              <a:lnSpc>
                <a:spcPct val="50000"/>
              </a:lnSpc>
              <a:buFontTx/>
              <a:buNone/>
            </a:pPr>
            <a:r>
              <a:rPr lang="en-US" dirty="0"/>
              <a:t>		where n = 1, 2, 3, </a:t>
            </a:r>
            <a:r>
              <a:rPr lang="en-US" dirty="0" err="1">
                <a:latin typeface="Marlett" pitchFamily="2" charset="2"/>
              </a:rPr>
              <a:t>hhh</a:t>
            </a:r>
            <a:endParaRPr lang="en-US" dirty="0">
              <a:latin typeface="Marlett" pitchFamily="2" charset="2"/>
            </a:endParaRPr>
          </a:p>
          <a:p>
            <a:pPr>
              <a:lnSpc>
                <a:spcPct val="50000"/>
              </a:lnSpc>
              <a:buFontTx/>
              <a:buNone/>
            </a:pPr>
            <a:endParaRPr lang="en-US" dirty="0">
              <a:latin typeface="Marlett" pitchFamily="2" charset="2"/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i="1" dirty="0">
                <a:latin typeface="Comic Sans MS" pitchFamily="66" charset="0"/>
              </a:rPr>
              <a:t>			R</a:t>
            </a:r>
            <a:r>
              <a:rPr lang="en-US" i="1" dirty="0"/>
              <a:t> = </a:t>
            </a:r>
            <a:r>
              <a:rPr lang="en-US" dirty="0" err="1"/>
              <a:t>Rydberg</a:t>
            </a:r>
            <a:r>
              <a:rPr lang="en-US" dirty="0"/>
              <a:t> </a:t>
            </a:r>
            <a:r>
              <a:rPr lang="en-US" dirty="0" smtClean="0"/>
              <a:t>constant</a:t>
            </a:r>
          </a:p>
          <a:p>
            <a:pPr>
              <a:lnSpc>
                <a:spcPct val="50000"/>
              </a:lnSpc>
              <a:buFontTx/>
              <a:buNone/>
            </a:pPr>
            <a:endParaRPr lang="en-US" dirty="0"/>
          </a:p>
          <a:p>
            <a:pPr>
              <a:lnSpc>
                <a:spcPct val="50000"/>
              </a:lnSpc>
            </a:pPr>
            <a:r>
              <a:rPr lang="en-US" dirty="0" smtClean="0"/>
              <a:t>Value varies by element</a:t>
            </a:r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>
              <a:lnSpc>
                <a:spcPct val="50000"/>
              </a:lnSpc>
            </a:pPr>
            <a:r>
              <a:rPr lang="en-US" dirty="0" smtClean="0"/>
              <a:t>For hydrogen, R</a:t>
            </a:r>
            <a:r>
              <a:rPr lang="en-US" baseline="-25000" dirty="0" smtClean="0"/>
              <a:t>H</a:t>
            </a:r>
            <a:r>
              <a:rPr lang="en-US" dirty="0" smtClean="0"/>
              <a:t> = 1.097 X 10</a:t>
            </a:r>
            <a:r>
              <a:rPr lang="en-US" baseline="30000" dirty="0" smtClean="0"/>
              <a:t>7</a:t>
            </a:r>
            <a:r>
              <a:rPr lang="en-US" dirty="0" smtClean="0"/>
              <a:t> m</a:t>
            </a:r>
            <a:r>
              <a:rPr lang="en-US" baseline="30000" dirty="0" smtClean="0"/>
              <a:t>-1</a:t>
            </a:r>
            <a:endParaRPr lang="en-US" baseline="30000" dirty="0"/>
          </a:p>
          <a:p>
            <a:pPr>
              <a:lnSpc>
                <a:spcPct val="50000"/>
              </a:lnSpc>
              <a:buFontTx/>
              <a:buNone/>
            </a:pPr>
            <a:endParaRPr lang="en-US" dirty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6686550" cy="22812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8458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5" name="Oval 5"/>
          <p:cNvSpPr>
            <a:spLocks noChangeArrowheads="1"/>
          </p:cNvSpPr>
          <p:nvPr/>
        </p:nvSpPr>
        <p:spPr bwMode="auto">
          <a:xfrm>
            <a:off x="6553200" y="533400"/>
            <a:ext cx="1143000" cy="6858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181600" y="1143000"/>
            <a:ext cx="1524000" cy="6858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962400" y="3429000"/>
            <a:ext cx="609600" cy="6858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H="1" flipV="1">
            <a:off x="4191000" y="4267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H="1" flipV="1">
            <a:off x="7010400" y="1524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8305800" y="5791200"/>
            <a:ext cx="381000" cy="30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8229600" y="914400"/>
            <a:ext cx="381000" cy="30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8153400" y="1600200"/>
            <a:ext cx="381000" cy="30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6580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2590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0" y="762000"/>
            <a:ext cx="234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The Electromagnetic </a:t>
            </a:r>
          </a:p>
          <a:p>
            <a:r>
              <a:rPr lang="en-US">
                <a:solidFill>
                  <a:schemeClr val="tx2"/>
                </a:solidFill>
              </a:rPr>
              <a:t>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08200"/>
            <a:ext cx="8534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6934200" y="5181600"/>
            <a:ext cx="2057400" cy="914400"/>
          </a:xfrm>
          <a:prstGeom prst="wedgeRectCallout">
            <a:avLst>
              <a:gd name="adj1" fmla="val -191356"/>
              <a:gd name="adj2" fmla="val -61634"/>
            </a:avLst>
          </a:prstGeom>
          <a:solidFill>
            <a:srgbClr val="AEE5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1">
                <a:solidFill>
                  <a:srgbClr val="000000"/>
                </a:solidFill>
                <a:latin typeface="Times New Roman" pitchFamily="18" charset="0"/>
              </a:rPr>
              <a:t>Visible light is only a tiny portion of the spectrum.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1066800" y="1219200"/>
            <a:ext cx="2438400" cy="2971800"/>
            <a:chOff x="672" y="768"/>
            <a:chExt cx="1536" cy="1872"/>
          </a:xfrm>
        </p:grpSpPr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672" y="768"/>
              <a:ext cx="1536" cy="624"/>
            </a:xfrm>
            <a:prstGeom prst="wedgeRectCallout">
              <a:avLst>
                <a:gd name="adj1" fmla="val 34634"/>
                <a:gd name="adj2" fmla="val 9454"/>
              </a:avLst>
            </a:prstGeom>
            <a:solidFill>
              <a:srgbClr val="AEE5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UV, X rays are </a:t>
              </a: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shorter 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wavelength, </a:t>
              </a: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higher 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frequency radiation.</a:t>
              </a:r>
            </a:p>
          </p:txBody>
        </p:sp>
        <p:sp>
          <p:nvSpPr>
            <p:cNvPr id="73734" name="Line 6"/>
            <p:cNvSpPr>
              <a:spLocks noChangeShapeType="1"/>
            </p:cNvSpPr>
            <p:nvPr/>
          </p:nvSpPr>
          <p:spPr bwMode="auto">
            <a:xfrm>
              <a:off x="1584" y="1392"/>
              <a:ext cx="144" cy="96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5" name="Line 7"/>
            <p:cNvSpPr>
              <a:spLocks noChangeShapeType="1"/>
            </p:cNvSpPr>
            <p:nvPr/>
          </p:nvSpPr>
          <p:spPr bwMode="auto">
            <a:xfrm>
              <a:off x="1920" y="1392"/>
              <a:ext cx="240" cy="1248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736" name="Group 8"/>
          <p:cNvGrpSpPr>
            <a:grpSpLocks/>
          </p:cNvGrpSpPr>
          <p:nvPr/>
        </p:nvGrpSpPr>
        <p:grpSpPr bwMode="auto">
          <a:xfrm>
            <a:off x="4953000" y="1143000"/>
            <a:ext cx="2743200" cy="3124200"/>
            <a:chOff x="3120" y="720"/>
            <a:chExt cx="1728" cy="1968"/>
          </a:xfrm>
        </p:grpSpPr>
        <p:sp>
          <p:nvSpPr>
            <p:cNvPr id="73737" name="AutoShape 9"/>
            <p:cNvSpPr>
              <a:spLocks noChangeArrowheads="1"/>
            </p:cNvSpPr>
            <p:nvPr/>
          </p:nvSpPr>
          <p:spPr bwMode="auto">
            <a:xfrm>
              <a:off x="3120" y="720"/>
              <a:ext cx="1728" cy="576"/>
            </a:xfrm>
            <a:prstGeom prst="wedgeRectCallout">
              <a:avLst>
                <a:gd name="adj1" fmla="val 23958"/>
                <a:gd name="adj2" fmla="val 30384"/>
              </a:avLst>
            </a:prstGeom>
            <a:solidFill>
              <a:srgbClr val="AEE5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Communications involve </a:t>
              </a: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longer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wavelength, </a:t>
              </a:r>
              <a:r>
                <a:rPr lang="en-US" b="1" i="1">
                  <a:solidFill>
                    <a:srgbClr val="000000"/>
                  </a:solidFill>
                  <a:latin typeface="Times New Roman" pitchFamily="18" charset="0"/>
                </a:rPr>
                <a:t>lower</a:t>
              </a:r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 frequency radiation. </a:t>
              </a:r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>
              <a:off x="3168" y="1296"/>
              <a:ext cx="240" cy="24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Line 11"/>
            <p:cNvSpPr>
              <a:spLocks noChangeShapeType="1"/>
            </p:cNvSpPr>
            <p:nvPr/>
          </p:nvSpPr>
          <p:spPr bwMode="auto">
            <a:xfrm>
              <a:off x="3168" y="1296"/>
              <a:ext cx="48" cy="105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Line 12"/>
            <p:cNvSpPr>
              <a:spLocks noChangeShapeType="1"/>
            </p:cNvSpPr>
            <p:nvPr/>
          </p:nvSpPr>
          <p:spPr bwMode="auto">
            <a:xfrm flipH="1">
              <a:off x="4320" y="1296"/>
              <a:ext cx="432" cy="816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>
              <a:off x="3840" y="1296"/>
              <a:ext cx="48" cy="139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 type="triangle" w="sm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4000"/>
              <a:t>The Electromagnetic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0" y="0"/>
            <a:ext cx="76962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>
                <a:solidFill>
                  <a:srgbClr val="FF3300"/>
                </a:solidFill>
              </a:rPr>
              <a:t>Example:</a:t>
            </a:r>
          </a:p>
          <a:p>
            <a:pPr>
              <a:spcBef>
                <a:spcPct val="50000"/>
              </a:spcBef>
            </a:pPr>
            <a:r>
              <a:rPr lang="en-US" sz="1400" b="1" dirty="0"/>
              <a:t>Calculate the </a:t>
            </a:r>
            <a:r>
              <a:rPr lang="en-US" sz="1400" b="1" dirty="0" err="1"/>
              <a:t>wavenumber</a:t>
            </a:r>
            <a:r>
              <a:rPr lang="en-US" sz="1400" b="1" dirty="0"/>
              <a:t> </a:t>
            </a:r>
            <a:r>
              <a:rPr lang="en-US" sz="1400" b="1" dirty="0" smtClean="0"/>
              <a:t>(cm</a:t>
            </a:r>
            <a:r>
              <a:rPr lang="en-US" sz="1400" b="1" baseline="30000" dirty="0" smtClean="0"/>
              <a:t>-1</a:t>
            </a:r>
            <a:r>
              <a:rPr lang="en-US" sz="1400" b="1" dirty="0" smtClean="0"/>
              <a:t>), wavelength </a:t>
            </a:r>
            <a:r>
              <a:rPr lang="en-US" sz="1400" b="1" dirty="0"/>
              <a:t>(nm</a:t>
            </a:r>
            <a:r>
              <a:rPr lang="en-US" sz="1400" b="1" dirty="0" smtClean="0"/>
              <a:t>), </a:t>
            </a:r>
            <a:r>
              <a:rPr lang="en-US" sz="1400" b="1" dirty="0"/>
              <a:t>and energy </a:t>
            </a:r>
            <a:r>
              <a:rPr lang="en-US" sz="1400" b="1" dirty="0" smtClean="0"/>
              <a:t>(J) for:</a:t>
            </a:r>
          </a:p>
          <a:p>
            <a:pPr marL="342900" indent="-342900">
              <a:spcBef>
                <a:spcPct val="50000"/>
              </a:spcBef>
              <a:buAutoNum type="alphaLcParenR"/>
            </a:pPr>
            <a:r>
              <a:rPr lang="en-US" sz="1400" b="1" dirty="0" smtClean="0"/>
              <a:t>the lowest-energy transition in the </a:t>
            </a:r>
            <a:r>
              <a:rPr lang="en-US" sz="1400" b="1" dirty="0" err="1" smtClean="0"/>
              <a:t>Paschen</a:t>
            </a:r>
            <a:r>
              <a:rPr lang="en-US" sz="1400" b="1" dirty="0" smtClean="0"/>
              <a:t> series of the hydrogen spectrum?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1400" b="1" dirty="0" smtClean="0"/>
              <a:t>the second- lowest-energy transition in the </a:t>
            </a:r>
            <a:r>
              <a:rPr lang="en-US" sz="1400" b="1" dirty="0" err="1" smtClean="0"/>
              <a:t>Balmer</a:t>
            </a:r>
            <a:r>
              <a:rPr lang="en-US" sz="1400" b="1" dirty="0" smtClean="0"/>
              <a:t> series of the hydrogen spectrum?</a:t>
            </a:r>
          </a:p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US" sz="1400" b="1" dirty="0" smtClean="0"/>
              <a:t>the longest-wavelength transition in the Lyman series of the hydrogen spectrum?</a:t>
            </a:r>
          </a:p>
          <a:p>
            <a:pPr>
              <a:spcBef>
                <a:spcPct val="50000"/>
              </a:spcBef>
            </a:pPr>
            <a:endParaRPr lang="en-US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292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0" y="0"/>
            <a:ext cx="7239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u="sng" dirty="0" smtClean="0">
                <a:solidFill>
                  <a:srgbClr val="FF3300"/>
                </a:solidFill>
              </a:rPr>
              <a:t>Solution for part b) only; practice a) and c); check all answers on the spreadsheet on the course web site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00FF"/>
                </a:solidFill>
              </a:rPr>
              <a:t>b) second- lowest-energy transition in the </a:t>
            </a:r>
            <a:r>
              <a:rPr lang="en-US" sz="1400" b="1" dirty="0" err="1" smtClean="0">
                <a:solidFill>
                  <a:srgbClr val="0000FF"/>
                </a:solidFill>
              </a:rPr>
              <a:t>Balmer</a:t>
            </a:r>
            <a:r>
              <a:rPr lang="en-US" sz="1400" b="1" dirty="0" smtClean="0">
                <a:solidFill>
                  <a:srgbClr val="0000FF"/>
                </a:solidFill>
              </a:rPr>
              <a:t> series</a:t>
            </a:r>
            <a:r>
              <a:rPr lang="en-US" sz="1400" b="1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n</a:t>
            </a:r>
            <a:r>
              <a:rPr lang="en-US" sz="1400" b="1" i="1" baseline="-25000" dirty="0" err="1" smtClean="0">
                <a:solidFill>
                  <a:srgbClr val="0000FF"/>
                </a:solidFill>
              </a:rPr>
              <a:t>l</a:t>
            </a:r>
            <a:r>
              <a:rPr lang="en-US" sz="1400" b="1" dirty="0" smtClean="0">
                <a:solidFill>
                  <a:srgbClr val="0000FF"/>
                </a:solidFill>
              </a:rPr>
              <a:t> =2; </a:t>
            </a:r>
            <a:r>
              <a:rPr lang="en-US" sz="1400" b="1" i="1" dirty="0" err="1" smtClean="0">
                <a:solidFill>
                  <a:srgbClr val="0000FF"/>
                </a:solidFill>
              </a:rPr>
              <a:t>n</a:t>
            </a:r>
            <a:r>
              <a:rPr lang="en-US" sz="1400" b="1" i="1" baseline="-25000" dirty="0" err="1" smtClean="0">
                <a:solidFill>
                  <a:srgbClr val="0000FF"/>
                </a:solidFill>
              </a:rPr>
              <a:t>h</a:t>
            </a:r>
            <a:r>
              <a:rPr lang="en-US" sz="1400" b="1" dirty="0" smtClean="0">
                <a:solidFill>
                  <a:srgbClr val="0000FF"/>
                </a:solidFill>
              </a:rPr>
              <a:t> = 4</a:t>
            </a:r>
          </a:p>
          <a:p>
            <a:pPr>
              <a:spcBef>
                <a:spcPct val="50000"/>
              </a:spcBef>
            </a:pPr>
            <a:endParaRPr lang="en-US" sz="1400" b="1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=                       </a:t>
            </a:r>
          </a:p>
          <a:p>
            <a:endParaRPr lang="en-US" dirty="0"/>
          </a:p>
          <a:p>
            <a:r>
              <a:rPr lang="en-US" dirty="0"/>
              <a:t>   =  (1.097 X 10</a:t>
            </a:r>
            <a:r>
              <a:rPr lang="en-US" baseline="30000" dirty="0"/>
              <a:t>7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 ) ( 1/4 -1/16 ) </a:t>
            </a:r>
          </a:p>
          <a:p>
            <a:r>
              <a:rPr lang="en-US" dirty="0"/>
              <a:t>   = 2.057 X 10</a:t>
            </a:r>
            <a:r>
              <a:rPr lang="en-US" baseline="30000" dirty="0"/>
              <a:t>6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    =   </a:t>
            </a:r>
            <a:r>
              <a:rPr lang="en-US" b="1" dirty="0">
                <a:solidFill>
                  <a:srgbClr val="0000FF"/>
                </a:solidFill>
              </a:rPr>
              <a:t>2.057 X 10</a:t>
            </a:r>
            <a:r>
              <a:rPr lang="en-US" b="1" baseline="30000" dirty="0">
                <a:solidFill>
                  <a:srgbClr val="0000FF"/>
                </a:solidFill>
              </a:rPr>
              <a:t>4</a:t>
            </a:r>
            <a:r>
              <a:rPr lang="en-US" b="1" dirty="0">
                <a:solidFill>
                  <a:srgbClr val="0000FF"/>
                </a:solidFill>
              </a:rPr>
              <a:t> cm</a:t>
            </a:r>
            <a:r>
              <a:rPr lang="en-US" b="1" baseline="30000" dirty="0">
                <a:solidFill>
                  <a:srgbClr val="0000FF"/>
                </a:solidFill>
              </a:rPr>
              <a:t>-1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sz="2000" b="1" dirty="0" smtClean="0">
                <a:solidFill>
                  <a:schemeClr val="accent2"/>
                </a:solidFill>
                <a:latin typeface="Symbol" pitchFamily="18" charset="2"/>
              </a:rPr>
              <a:t>l</a:t>
            </a:r>
            <a:r>
              <a:rPr lang="en-US" dirty="0" smtClean="0"/>
              <a:t> = </a:t>
            </a:r>
            <a:r>
              <a:rPr lang="en-US" dirty="0"/>
              <a:t>1/    </a:t>
            </a:r>
            <a:r>
              <a:rPr lang="en-US" dirty="0" smtClean="0"/>
              <a:t> = </a:t>
            </a:r>
            <a:r>
              <a:rPr lang="en-US" dirty="0"/>
              <a:t>1</a:t>
            </a:r>
            <a:r>
              <a:rPr lang="en-US" dirty="0" smtClean="0"/>
              <a:t>/(2.057 </a:t>
            </a:r>
            <a:r>
              <a:rPr lang="en-US" dirty="0"/>
              <a:t>X 10</a:t>
            </a:r>
            <a:r>
              <a:rPr lang="en-US" baseline="30000" dirty="0"/>
              <a:t>6</a:t>
            </a:r>
            <a:r>
              <a:rPr lang="en-US" dirty="0"/>
              <a:t> </a:t>
            </a:r>
            <a:r>
              <a:rPr lang="en-US" dirty="0" smtClean="0"/>
              <a:t>m</a:t>
            </a:r>
            <a:r>
              <a:rPr lang="en-US" baseline="30000" dirty="0" smtClean="0"/>
              <a:t>-1</a:t>
            </a:r>
            <a:r>
              <a:rPr lang="en-US" dirty="0" smtClean="0"/>
              <a:t>)    </a:t>
            </a:r>
            <a:r>
              <a:rPr lang="en-US" dirty="0"/>
              <a:t>=  </a:t>
            </a:r>
            <a:r>
              <a:rPr lang="en-US" b="1" u="sng" dirty="0">
                <a:solidFill>
                  <a:srgbClr val="0000FF"/>
                </a:solidFill>
              </a:rPr>
              <a:t>486.2 nm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consistent w/ </a:t>
            </a:r>
            <a:r>
              <a:rPr lang="en-US" dirty="0" err="1" smtClean="0">
                <a:solidFill>
                  <a:srgbClr val="0000FF"/>
                </a:solidFill>
              </a:rPr>
              <a:t>Balmer</a:t>
            </a:r>
            <a:r>
              <a:rPr lang="en-US" dirty="0" smtClean="0">
                <a:solidFill>
                  <a:srgbClr val="0000FF"/>
                </a:solidFill>
              </a:rPr>
              <a:t> series (visible region) 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/>
              <a:t>E = </a:t>
            </a:r>
            <a:r>
              <a:rPr lang="en-US" dirty="0" err="1" smtClean="0"/>
              <a:t>hc</a:t>
            </a:r>
            <a:r>
              <a:rPr lang="en-US" dirty="0" smtClean="0"/>
              <a:t>    =</a:t>
            </a:r>
            <a:endParaRPr lang="en-US" dirty="0"/>
          </a:p>
          <a:p>
            <a:r>
              <a:rPr lang="en-US" dirty="0"/>
              <a:t> </a:t>
            </a:r>
            <a:r>
              <a:rPr lang="en-US" sz="1400" dirty="0" smtClean="0"/>
              <a:t>(6.626 </a:t>
            </a:r>
            <a:r>
              <a:rPr lang="en-US" sz="1400" dirty="0"/>
              <a:t>X 10</a:t>
            </a:r>
            <a:r>
              <a:rPr lang="en-US" sz="1400" baseline="30000" dirty="0"/>
              <a:t>-34</a:t>
            </a:r>
            <a:r>
              <a:rPr lang="en-US" sz="1400" dirty="0"/>
              <a:t> </a:t>
            </a:r>
            <a:r>
              <a:rPr lang="en-US" sz="1400" dirty="0" smtClean="0"/>
              <a:t>Js) (2.997 </a:t>
            </a:r>
            <a:r>
              <a:rPr lang="en-US" sz="1400" dirty="0"/>
              <a:t>X 10</a:t>
            </a:r>
            <a:r>
              <a:rPr lang="en-US" sz="1400" baseline="30000" dirty="0"/>
              <a:t>8</a:t>
            </a:r>
            <a:r>
              <a:rPr lang="en-US" sz="1400" dirty="0"/>
              <a:t> m/s) (2.057 X 10</a:t>
            </a:r>
            <a:r>
              <a:rPr lang="en-US" sz="1400" baseline="30000" dirty="0"/>
              <a:t>6</a:t>
            </a:r>
            <a:r>
              <a:rPr lang="en-US" sz="1400" dirty="0"/>
              <a:t> </a:t>
            </a:r>
            <a:r>
              <a:rPr lang="en-US" sz="1400" dirty="0" smtClean="0"/>
              <a:t>m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) </a:t>
            </a:r>
            <a:endParaRPr lang="en-US" sz="1400" dirty="0"/>
          </a:p>
          <a:p>
            <a:r>
              <a:rPr lang="en-US" dirty="0"/>
              <a:t>               = </a:t>
            </a:r>
            <a:r>
              <a:rPr lang="en-US" b="1" dirty="0">
                <a:solidFill>
                  <a:schemeClr val="accent2"/>
                </a:solidFill>
              </a:rPr>
              <a:t>4.086 X 10</a:t>
            </a:r>
            <a:r>
              <a:rPr lang="en-US" b="1" baseline="30000" dirty="0">
                <a:solidFill>
                  <a:schemeClr val="accent2"/>
                </a:solidFill>
              </a:rPr>
              <a:t>-19</a:t>
            </a:r>
            <a:r>
              <a:rPr lang="en-US" b="1" dirty="0">
                <a:solidFill>
                  <a:schemeClr val="accent2"/>
                </a:solidFill>
              </a:rPr>
              <a:t> J</a:t>
            </a:r>
            <a:r>
              <a:rPr lang="en-US" dirty="0"/>
              <a:t> </a:t>
            </a:r>
          </a:p>
          <a:p>
            <a:endParaRPr lang="en-US" dirty="0"/>
          </a:p>
          <a:p>
            <a:pPr>
              <a:spcBef>
                <a:spcPct val="50000"/>
              </a:spcBef>
            </a:pPr>
            <a:endParaRPr lang="en-US" sz="1400" b="1" dirty="0"/>
          </a:p>
          <a:p>
            <a:pPr>
              <a:spcBef>
                <a:spcPct val="50000"/>
              </a:spcBef>
            </a:pPr>
            <a:endParaRPr lang="en-US" sz="1400" b="1" dirty="0"/>
          </a:p>
        </p:txBody>
      </p:sp>
      <p:pic>
        <p:nvPicPr>
          <p:cNvPr id="6759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600200"/>
            <a:ext cx="2286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7598" name="Object 14"/>
          <p:cNvGraphicFramePr>
            <a:graphicFrameLocks noChangeAspect="1"/>
          </p:cNvGraphicFramePr>
          <p:nvPr>
            <p:ph sz="quarter" idx="1"/>
          </p:nvPr>
        </p:nvGraphicFramePr>
        <p:xfrm>
          <a:off x="533400" y="1600200"/>
          <a:ext cx="319087" cy="406400"/>
        </p:xfrm>
        <a:graphic>
          <a:graphicData uri="http://schemas.openxmlformats.org/presentationml/2006/ole">
            <p:oleObj spid="_x0000_s160770" name="Equation" r:id="rId6" imgW="139680" imgH="177480" progId="Equation.3">
              <p:embed/>
            </p:oleObj>
          </a:graphicData>
        </a:graphic>
      </p:graphicFrame>
      <p:graphicFrame>
        <p:nvGraphicFramePr>
          <p:cNvPr id="67600" name="Object 16"/>
          <p:cNvGraphicFramePr>
            <a:graphicFrameLocks noChangeAspect="1"/>
          </p:cNvGraphicFramePr>
          <p:nvPr>
            <p:ph sz="quarter" idx="2"/>
          </p:nvPr>
        </p:nvGraphicFramePr>
        <p:xfrm>
          <a:off x="6597650" y="2603500"/>
          <a:ext cx="139700" cy="177800"/>
        </p:xfrm>
        <a:graphic>
          <a:graphicData uri="http://schemas.openxmlformats.org/presentationml/2006/ole">
            <p:oleObj spid="_x0000_s160771" name="Equation" r:id="rId7" imgW="139680" imgH="177480" progId="Equation.3">
              <p:embed/>
            </p:oleObj>
          </a:graphicData>
        </a:graphic>
      </p:graphicFrame>
      <p:graphicFrame>
        <p:nvGraphicFramePr>
          <p:cNvPr id="67603" name="Object 19"/>
          <p:cNvGraphicFramePr>
            <a:graphicFrameLocks noChangeAspect="1"/>
          </p:cNvGraphicFramePr>
          <p:nvPr>
            <p:ph sz="quarter" idx="3"/>
          </p:nvPr>
        </p:nvGraphicFramePr>
        <p:xfrm>
          <a:off x="2406650" y="4943475"/>
          <a:ext cx="139700" cy="177800"/>
        </p:xfrm>
        <a:graphic>
          <a:graphicData uri="http://schemas.openxmlformats.org/presentationml/2006/ole">
            <p:oleObj spid="_x0000_s160772" name="Equation" r:id="rId8" imgW="139680" imgH="177480" progId="Equation.3">
              <p:embed/>
            </p:oleObj>
          </a:graphicData>
        </a:graphic>
      </p:graphicFrame>
      <p:sp>
        <p:nvSpPr>
          <p:cNvPr id="67606" name="Rectangle 22" descr="07056"/>
          <p:cNvSpPr>
            <a:spLocks noGrp="1" noChangeAspect="1" noChangeArrowheads="1"/>
          </p:cNvSpPr>
          <p:nvPr/>
        </p:nvSpPr>
        <p:spPr bwMode="auto">
          <a:xfrm>
            <a:off x="4724400" y="2057400"/>
            <a:ext cx="4419600" cy="4800600"/>
          </a:xfrm>
          <a:prstGeom prst="rect">
            <a:avLst/>
          </a:prstGeom>
          <a:blipFill dpi="0" rotWithShape="1">
            <a:blip r:embed="rId9"/>
            <a:srcRect/>
            <a:stretch>
              <a:fillRect r="-13861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7607" name="Object 23"/>
          <p:cNvGraphicFramePr>
            <a:graphicFrameLocks noChangeAspect="1"/>
          </p:cNvGraphicFramePr>
          <p:nvPr>
            <p:ph sz="quarter" idx="4"/>
          </p:nvPr>
        </p:nvGraphicFramePr>
        <p:xfrm>
          <a:off x="6597650" y="4943475"/>
          <a:ext cx="139700" cy="177800"/>
        </p:xfrm>
        <a:graphic>
          <a:graphicData uri="http://schemas.openxmlformats.org/presentationml/2006/ole">
            <p:oleObj spid="_x0000_s160773" name="Equation" r:id="rId10" imgW="139680" imgH="177480" progId="Equation.3">
              <p:embed/>
            </p:oleObj>
          </a:graphicData>
        </a:graphic>
      </p:graphicFrame>
      <p:graphicFrame>
        <p:nvGraphicFramePr>
          <p:cNvPr id="67610" name="Object 26"/>
          <p:cNvGraphicFramePr>
            <a:graphicFrameLocks noChangeAspect="1"/>
          </p:cNvGraphicFramePr>
          <p:nvPr/>
        </p:nvGraphicFramePr>
        <p:xfrm>
          <a:off x="762000" y="3886200"/>
          <a:ext cx="200025" cy="254000"/>
        </p:xfrm>
        <a:graphic>
          <a:graphicData uri="http://schemas.openxmlformats.org/presentationml/2006/ole">
            <p:oleObj spid="_x0000_s160774" name="Equation" r:id="rId11" imgW="139680" imgH="177480" progId="Equation.3">
              <p:embed/>
            </p:oleObj>
          </a:graphicData>
        </a:graphic>
      </p:graphicFrame>
      <p:graphicFrame>
        <p:nvGraphicFramePr>
          <p:cNvPr id="67611" name="Object 27"/>
          <p:cNvGraphicFramePr>
            <a:graphicFrameLocks noChangeAspect="1"/>
          </p:cNvGraphicFramePr>
          <p:nvPr/>
        </p:nvGraphicFramePr>
        <p:xfrm>
          <a:off x="731837" y="3022600"/>
          <a:ext cx="258763" cy="330200"/>
        </p:xfrm>
        <a:graphic>
          <a:graphicData uri="http://schemas.openxmlformats.org/presentationml/2006/ole">
            <p:oleObj spid="_x0000_s160775" name="Equation" r:id="rId12" imgW="13968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spec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14600"/>
            <a:ext cx="7010400" cy="4108450"/>
          </a:xfrm>
          <a:prstGeom prst="rect">
            <a:avLst/>
          </a:prstGeom>
          <a:noFill/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2209800"/>
            <a:ext cx="738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–"/>
            </a:pPr>
            <a:r>
              <a:rPr lang="en-US" b="1">
                <a:solidFill>
                  <a:schemeClr val="accent2"/>
                </a:solidFill>
              </a:rPr>
              <a:t>spectrum of wavelengths can be used to identify the element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304800" y="0"/>
            <a:ext cx="75438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Atoms and Energy</a:t>
            </a:r>
          </a:p>
          <a:p>
            <a:pPr lvl="1"/>
            <a:r>
              <a:rPr lang="en-US" b="1">
                <a:solidFill>
                  <a:srgbClr val="FF9900"/>
                </a:solidFill>
              </a:rPr>
              <a:t>Absorbed</a:t>
            </a:r>
            <a:r>
              <a:rPr lang="en-US" b="1"/>
              <a:t> Energy </a:t>
            </a:r>
            <a:r>
              <a:rPr lang="en-US" b="1">
                <a:solidFill>
                  <a:schemeClr val="tx2"/>
                </a:solidFill>
              </a:rPr>
              <a:t>Re-emitted as Light</a:t>
            </a:r>
          </a:p>
          <a:p>
            <a:pPr lvl="1"/>
            <a:r>
              <a:rPr lang="en-US" b="1"/>
              <a:t>Atoms Emit </a:t>
            </a:r>
            <a:r>
              <a:rPr lang="en-US" b="1">
                <a:solidFill>
                  <a:schemeClr val="tx2"/>
                </a:solidFill>
              </a:rPr>
              <a:t>Unique Spectra</a:t>
            </a:r>
            <a:r>
              <a:rPr lang="en-US" b="1"/>
              <a:t> – Color</a:t>
            </a:r>
          </a:p>
          <a:p>
            <a:r>
              <a:rPr lang="en-US" b="1">
                <a:solidFill>
                  <a:srgbClr val="FF00FF"/>
                </a:solidFill>
              </a:rPr>
              <a:t>Emission Spectrum</a:t>
            </a:r>
          </a:p>
          <a:p>
            <a:pPr lvl="1"/>
            <a:r>
              <a:rPr lang="en-US" b="1"/>
              <a:t>Light Emitted by Glowing Elemental Gas</a:t>
            </a:r>
          </a:p>
          <a:p>
            <a:pPr lvl="1"/>
            <a:r>
              <a:rPr lang="en-US" b="1"/>
              <a:t>Elements have Unique Emission Spectra Atomic emission </a:t>
            </a:r>
          </a:p>
          <a:p>
            <a:pPr lvl="1"/>
            <a:r>
              <a:rPr lang="en-US" b="1"/>
              <a:t>Spectra Characteristic of Element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–"/>
            </a:pPr>
            <a:endParaRPr lang="en-US" sz="14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6248400" cy="685800"/>
          </a:xfrm>
          <a:noFill/>
          <a:ln/>
        </p:spPr>
      </p:pic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0" y="762000"/>
            <a:ext cx="9144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 quantum mechanics approach to determining the energy of electrons in an element or ion is based on the results obtained by solving the Schrödinger Wave Equation for the H-atom. The various solutions for the different energy states are characterized by the three quantum numbers, n, </a:t>
            </a:r>
            <a:r>
              <a:rPr lang="en-US" sz="1600" i="1"/>
              <a:t>l</a:t>
            </a:r>
            <a:r>
              <a:rPr lang="en-US" sz="1600"/>
              <a:t> and ml ( plus ms). </a:t>
            </a:r>
            <a:br>
              <a:rPr lang="en-US" sz="1600"/>
            </a:br>
            <a:endParaRPr lang="en-US" sz="1600"/>
          </a:p>
        </p:txBody>
      </p:sp>
      <p:pic>
        <p:nvPicPr>
          <p:cNvPr id="75838" name="Picture 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839" name="Picture 6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8947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33400"/>
            <a:ext cx="891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76200"/>
            <a:ext cx="7772400" cy="514350"/>
          </a:xfrm>
        </p:spPr>
        <p:txBody>
          <a:bodyPr/>
          <a:lstStyle/>
          <a:p>
            <a:r>
              <a:rPr lang="en-US"/>
              <a:t>Quantum Mechanics</a:t>
            </a:r>
          </a:p>
        </p:txBody>
      </p:sp>
      <p:sp>
        <p:nvSpPr>
          <p:cNvPr id="78851" name="Line 3"/>
          <p:cNvSpPr>
            <a:spLocks noChangeShapeType="1"/>
          </p:cNvSpPr>
          <p:nvPr/>
        </p:nvSpPr>
        <p:spPr bwMode="auto">
          <a:xfrm>
            <a:off x="4267200" y="2554288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514600" y="22860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eaLnBrk="0" hangingPunct="0"/>
            <a:r>
              <a:rPr lang="en-US" sz="2400" b="1">
                <a:solidFill>
                  <a:srgbClr val="00FF00"/>
                </a:solidFill>
              </a:rPr>
              <a:t>Take</a:t>
            </a:r>
          </a:p>
          <a:p>
            <a:pPr algn="r" eaLnBrk="0" hangingPunct="0"/>
            <a:r>
              <a:rPr lang="en-US" sz="2000">
                <a:solidFill>
                  <a:srgbClr val="00FF00"/>
                </a:solidFill>
              </a:rPr>
              <a:t>Math 1710</a:t>
            </a:r>
          </a:p>
          <a:p>
            <a:pPr algn="r" eaLnBrk="0" hangingPunct="0"/>
            <a:r>
              <a:rPr lang="en-US" sz="2000">
                <a:solidFill>
                  <a:srgbClr val="00FF00"/>
                </a:solidFill>
              </a:rPr>
              <a:t>Math 1720</a:t>
            </a:r>
          </a:p>
          <a:p>
            <a:pPr algn="r" eaLnBrk="0" hangingPunct="0"/>
            <a:r>
              <a:rPr lang="en-US" sz="2000">
                <a:solidFill>
                  <a:srgbClr val="00FF00"/>
                </a:solidFill>
              </a:rPr>
              <a:t>Math 2730</a:t>
            </a:r>
          </a:p>
          <a:p>
            <a:pPr algn="r" eaLnBrk="0" hangingPunct="0"/>
            <a:r>
              <a:rPr lang="en-US" sz="2000">
                <a:solidFill>
                  <a:srgbClr val="00FF00"/>
                </a:solidFill>
              </a:rPr>
              <a:t>Math 3410</a:t>
            </a:r>
          </a:p>
          <a:p>
            <a:pPr algn="r" eaLnBrk="0" hangingPunct="0"/>
            <a:r>
              <a:rPr lang="en-US" sz="2000">
                <a:solidFill>
                  <a:srgbClr val="00FF00"/>
                </a:solidFill>
              </a:rPr>
              <a:t>Math 3420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572000" y="2395538"/>
            <a:ext cx="996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>
                <a:solidFill>
                  <a:schemeClr val="tx2"/>
                </a:solidFill>
              </a:rPr>
              <a:t>and</a:t>
            </a:r>
          </a:p>
          <a:p>
            <a:pPr eaLnBrk="0" hangingPunct="0"/>
            <a:r>
              <a:rPr lang="en-US" sz="2400" b="1">
                <a:solidFill>
                  <a:schemeClr val="tx2"/>
                </a:solidFill>
              </a:rPr>
              <a:t>Solve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2466975" y="4356100"/>
            <a:ext cx="36290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FF33CC"/>
                </a:solidFill>
              </a:rPr>
              <a:t>1.  Quantum numbers</a:t>
            </a:r>
          </a:p>
          <a:p>
            <a:pPr eaLnBrk="0" hangingPunct="0">
              <a:lnSpc>
                <a:spcPct val="60000"/>
              </a:lnSpc>
            </a:pPr>
            <a:r>
              <a:rPr lang="en-US" sz="2800">
                <a:solidFill>
                  <a:srgbClr val="FF33CC"/>
                </a:solidFill>
              </a:rPr>
              <a:t>      (n, </a:t>
            </a:r>
            <a:r>
              <a:rPr lang="en-US" sz="4000">
                <a:solidFill>
                  <a:srgbClr val="FF33CC"/>
                </a:solidFill>
                <a:latin typeface="Symbol" pitchFamily="18" charset="2"/>
              </a:rPr>
              <a:t>i</a:t>
            </a:r>
            <a:r>
              <a:rPr lang="en-US" sz="2800">
                <a:solidFill>
                  <a:srgbClr val="FF33CC"/>
                </a:solidFill>
              </a:rPr>
              <a:t> , m</a:t>
            </a:r>
            <a:r>
              <a:rPr lang="en-US" sz="3400" baseline="-25000">
                <a:solidFill>
                  <a:srgbClr val="FF33CC"/>
                </a:solidFill>
                <a:latin typeface="Symbol" pitchFamily="18" charset="2"/>
              </a:rPr>
              <a:t>i</a:t>
            </a:r>
            <a:r>
              <a:rPr lang="en-US" sz="2800" baseline="-25000">
                <a:solidFill>
                  <a:srgbClr val="FF33CC"/>
                </a:solidFill>
              </a:rPr>
              <a:t> </a:t>
            </a:r>
            <a:r>
              <a:rPr lang="en-US" sz="2800">
                <a:solidFill>
                  <a:srgbClr val="FF33CC"/>
                </a:solidFill>
              </a:rPr>
              <a:t>, m</a:t>
            </a:r>
            <a:r>
              <a:rPr lang="en-US" sz="2800" baseline="-25000">
                <a:solidFill>
                  <a:srgbClr val="FF33CC"/>
                </a:solidFill>
              </a:rPr>
              <a:t>s</a:t>
            </a:r>
            <a:r>
              <a:rPr lang="en-US" sz="2800">
                <a:solidFill>
                  <a:srgbClr val="FF33CC"/>
                </a:solidFill>
              </a:rPr>
              <a:t>)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2471738" y="5316538"/>
            <a:ext cx="5453062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FF33CC"/>
                </a:solidFill>
              </a:rPr>
              <a:t>2.  The wavefunction (</a:t>
            </a:r>
            <a:r>
              <a:rPr lang="en-US" sz="2800" b="1">
                <a:solidFill>
                  <a:srgbClr val="FF33CC"/>
                </a:solidFill>
                <a:latin typeface="Symbol" pitchFamily="18" charset="2"/>
              </a:rPr>
              <a:t>Y</a:t>
            </a:r>
            <a:r>
              <a:rPr lang="en-US" sz="2800">
                <a:solidFill>
                  <a:srgbClr val="FF33CC"/>
                </a:solidFill>
              </a:rPr>
              <a:t>)</a:t>
            </a:r>
          </a:p>
          <a:p>
            <a:pPr eaLnBrk="0" hangingPunct="0">
              <a:lnSpc>
                <a:spcPct val="150000"/>
              </a:lnSpc>
            </a:pPr>
            <a:r>
              <a:rPr lang="en-US" sz="2800">
                <a:solidFill>
                  <a:srgbClr val="FF33CC"/>
                </a:solidFill>
              </a:rPr>
              <a:t>3.  The energy (E)</a:t>
            </a:r>
            <a:endParaRPr lang="en-US" sz="4000" b="1">
              <a:solidFill>
                <a:srgbClr val="FF33CC"/>
              </a:solidFill>
              <a:latin typeface="Symbol" pitchFamily="18" charset="2"/>
            </a:endParaRP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1892300" y="519113"/>
            <a:ext cx="5256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33CC"/>
                </a:solidFill>
              </a:rPr>
              <a:t>The Schrodinger Equation</a:t>
            </a:r>
          </a:p>
        </p:txBody>
      </p:sp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1095375" y="1219200"/>
          <a:ext cx="6875463" cy="1131888"/>
        </p:xfrm>
        <a:graphic>
          <a:graphicData uri="http://schemas.openxmlformats.org/presentationml/2006/ole">
            <p:oleObj spid="_x0000_s78858" name="Equation" r:id="rId4" imgW="2920680" imgH="482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nimBg="1"/>
      <p:bldP spid="78852" grpId="0" build="p" autoUpdateAnimBg="0"/>
      <p:bldP spid="78853" grpId="0" autoUpdateAnimBg="0"/>
      <p:bldP spid="78855" grpId="0" autoUpdateAnimBg="0"/>
      <p:bldP spid="78856" grpId="0" build="p" autoUpdateAnimBg="0"/>
      <p:bldP spid="7885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228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b="1">
                <a:solidFill>
                  <a:srgbClr val="CC3300"/>
                </a:solidFill>
              </a:rPr>
              <a:t>Quantum Numbers</a:t>
            </a:r>
            <a:endParaRPr lang="en-US" sz="40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4525963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n</a:t>
            </a:r>
            <a:r>
              <a:rPr lang="en-US" sz="2000"/>
              <a:t> 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principal quantum number, quantized energy levels, which energy level</a:t>
            </a:r>
          </a:p>
          <a:p>
            <a:pPr>
              <a:buFontTx/>
              <a:buNone/>
            </a:pPr>
            <a:r>
              <a:rPr lang="en-US" sz="2000"/>
              <a:t>Electrons in an atom reside in shells characterised by a particular value of n</a:t>
            </a:r>
          </a:p>
          <a:p>
            <a:pPr>
              <a:buFontTx/>
              <a:buNone/>
            </a:pPr>
            <a:r>
              <a:rPr lang="en-US" sz="2000"/>
              <a:t>	n = 1, 2, 3, 4, 5, 6, 7, etc.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0"/>
            <a:ext cx="8229600" cy="762000"/>
          </a:xfrm>
          <a:noFill/>
          <a:ln/>
        </p:spPr>
        <p:txBody>
          <a:bodyPr lIns="92075" tIns="46038" rIns="92075" bIns="46038"/>
          <a:lstStyle/>
          <a:p>
            <a:r>
              <a:rPr lang="en-US" sz="2400" b="1">
                <a:solidFill>
                  <a:srgbClr val="CC3300"/>
                </a:solidFill>
              </a:rPr>
              <a:t>Quantum Numbers</a:t>
            </a:r>
            <a:endParaRPr lang="en-US" sz="24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763000" cy="41148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sz="2000">
                <a:solidFill>
                  <a:srgbClr val="FF3300"/>
                </a:solidFill>
              </a:rPr>
              <a:t>l</a:t>
            </a:r>
            <a:r>
              <a:rPr lang="en-US" sz="2000"/>
              <a:t> </a:t>
            </a:r>
            <a:r>
              <a:rPr lang="en-US" sz="2000">
                <a:sym typeface="Wingdings" pitchFamily="2" charset="2"/>
              </a:rPr>
              <a:t></a:t>
            </a:r>
            <a:r>
              <a:rPr lang="en-US" sz="2000"/>
              <a:t> secondary quantum number, quantized orbital angular momentum, which sublevel or type of orbital</a:t>
            </a:r>
          </a:p>
          <a:p>
            <a:pPr>
              <a:buFontTx/>
              <a:buNone/>
            </a:pPr>
            <a:r>
              <a:rPr lang="en-US" sz="2000" i="1"/>
              <a:t>l</a:t>
            </a:r>
            <a:r>
              <a:rPr lang="en-US" sz="2000"/>
              <a:t> = 0, 1, 2, 3, ... , </a:t>
            </a:r>
            <a:r>
              <a:rPr lang="en-US" sz="2000" b="1">
                <a:solidFill>
                  <a:srgbClr val="FF3300"/>
                </a:solidFill>
              </a:rPr>
              <a:t>(n-1</a:t>
            </a:r>
            <a:r>
              <a:rPr lang="en-US" sz="2000"/>
              <a:t>),traditionally termed s, p, d, f, etc. orbitals. </a:t>
            </a:r>
            <a:br>
              <a:rPr lang="en-US" sz="2000"/>
            </a:br>
            <a:r>
              <a:rPr lang="en-US" sz="2000"/>
              <a:t>Each orbital has a </a:t>
            </a:r>
            <a:r>
              <a:rPr lang="en-US" sz="2000" b="1"/>
              <a:t>characteristic shape reflecting the motion</a:t>
            </a:r>
            <a:r>
              <a:rPr lang="en-US" sz="2000"/>
              <a:t> of the electron in that particular orbital, this motion being characterized by an </a:t>
            </a:r>
            <a:r>
              <a:rPr lang="en-US" sz="2000" b="1">
                <a:solidFill>
                  <a:schemeClr val="accent2"/>
                </a:solidFill>
              </a:rPr>
              <a:t>angular momentum that reflects the angular velocity of the electron moving in its orbital</a:t>
            </a:r>
            <a:r>
              <a:rPr lang="en-US" sz="2000" b="1"/>
              <a:t>. </a:t>
            </a:r>
            <a:br>
              <a:rPr lang="en-US" sz="2000" b="1"/>
            </a:br>
            <a:r>
              <a:rPr lang="en-US" sz="2000"/>
              <a:t>                     s type orbital l = 0</a:t>
            </a:r>
          </a:p>
          <a:p>
            <a:pPr>
              <a:buFontTx/>
              <a:buNone/>
            </a:pPr>
            <a:r>
              <a:rPr lang="en-US" sz="2000"/>
              <a:t>			p type orbital l = 1</a:t>
            </a:r>
          </a:p>
          <a:p>
            <a:pPr>
              <a:buFontTx/>
              <a:buNone/>
            </a:pPr>
            <a:r>
              <a:rPr lang="en-US" sz="2000"/>
              <a:t>			d type orbital l = 2</a:t>
            </a:r>
          </a:p>
          <a:p>
            <a:pPr>
              <a:buFontTx/>
              <a:buNone/>
            </a:pPr>
            <a:r>
              <a:rPr lang="en-US" sz="2000"/>
              <a:t>			f  type orbital l = 3</a:t>
            </a:r>
          </a:p>
          <a:p>
            <a:pPr>
              <a:buFontTx/>
              <a:buNone/>
            </a:pPr>
            <a:r>
              <a:rPr lang="en-US" sz="2000"/>
              <a:t>			g type orbital l = 4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449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en-US" sz="1800" b="1">
                <a:solidFill>
                  <a:srgbClr val="CC3300"/>
                </a:solidFill>
              </a:rPr>
              <a:t>Quantum Numbers</a:t>
            </a:r>
            <a:endParaRPr lang="en-US" sz="18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458200" cy="53340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sz="2000" i="1" dirty="0">
                <a:solidFill>
                  <a:srgbClr val="FF3300"/>
                </a:solidFill>
                <a:latin typeface="Forte" pitchFamily="66" charset="0"/>
              </a:rPr>
              <a:t>m</a:t>
            </a:r>
            <a:r>
              <a:rPr lang="en-US" sz="2000" i="1" baseline="-25000" dirty="0">
                <a:solidFill>
                  <a:srgbClr val="FF3300"/>
                </a:solidFill>
                <a:latin typeface="Forte" pitchFamily="66" charset="0"/>
              </a:rPr>
              <a:t>l</a:t>
            </a:r>
            <a:r>
              <a:rPr lang="en-US" sz="2000" dirty="0">
                <a:latin typeface="Forte" pitchFamily="66" charset="0"/>
              </a:rPr>
              <a:t> </a:t>
            </a:r>
            <a:r>
              <a:rPr lang="en-US" sz="2000" dirty="0">
                <a:latin typeface="Forte" pitchFamily="66" charset="0"/>
                <a:sym typeface="Wingdings" pitchFamily="2" charset="2"/>
              </a:rPr>
              <a:t></a:t>
            </a:r>
            <a:r>
              <a:rPr lang="en-US" sz="2000" dirty="0">
                <a:latin typeface="Forte" pitchFamily="66" charset="0"/>
              </a:rPr>
              <a:t> magnetic quantum number, quantized orientation of angular momentum, which orbital within </a:t>
            </a:r>
            <a:r>
              <a:rPr lang="en-US" sz="2000" dirty="0" smtClean="0">
                <a:latin typeface="Forte" pitchFamily="66" charset="0"/>
              </a:rPr>
              <a:t>sublevel</a:t>
            </a:r>
          </a:p>
          <a:p>
            <a:pPr>
              <a:buFontTx/>
              <a:buNone/>
            </a:pPr>
            <a:endParaRPr lang="en-US" sz="2000" dirty="0">
              <a:latin typeface="Forte" pitchFamily="66" charset="0"/>
            </a:endParaRPr>
          </a:p>
          <a:p>
            <a:pPr>
              <a:buFontTx/>
              <a:buNone/>
            </a:pPr>
            <a:r>
              <a:rPr lang="en-US" sz="1800" b="1" i="1" u="sng" dirty="0">
                <a:solidFill>
                  <a:schemeClr val="accent2"/>
                </a:solidFill>
                <a:latin typeface="Forte" pitchFamily="66" charset="0"/>
              </a:rPr>
              <a:t>m</a:t>
            </a:r>
            <a:r>
              <a:rPr lang="en-US" sz="1800" b="1" i="1" u="sng" baseline="-25000" dirty="0">
                <a:solidFill>
                  <a:schemeClr val="accent2"/>
                </a:solidFill>
                <a:latin typeface="Forte" pitchFamily="66" charset="0"/>
              </a:rPr>
              <a:t>l</a:t>
            </a:r>
            <a:r>
              <a:rPr lang="en-US" sz="1800" b="1" u="sng" dirty="0">
                <a:solidFill>
                  <a:schemeClr val="accent2"/>
                </a:solidFill>
                <a:latin typeface="Forte" pitchFamily="66" charset="0"/>
              </a:rPr>
              <a:t> is a subset of </a:t>
            </a:r>
            <a:r>
              <a:rPr lang="en-US" sz="1800" b="1" i="1" u="sng" dirty="0">
                <a:solidFill>
                  <a:schemeClr val="accent2"/>
                </a:solidFill>
                <a:latin typeface="Forte" pitchFamily="66" charset="0"/>
              </a:rPr>
              <a:t>l</a:t>
            </a:r>
            <a:r>
              <a:rPr lang="en-US" sz="1800" b="1" u="sng" dirty="0">
                <a:solidFill>
                  <a:schemeClr val="accent2"/>
                </a:solidFill>
                <a:latin typeface="Forte" pitchFamily="66" charset="0"/>
              </a:rPr>
              <a:t>, where the allowable values are</a:t>
            </a:r>
            <a:r>
              <a:rPr lang="en-US" sz="1800" dirty="0">
                <a:latin typeface="Forte" pitchFamily="66" charset="0"/>
              </a:rPr>
              <a:t>: </a:t>
            </a:r>
          </a:p>
          <a:p>
            <a:pPr>
              <a:buFontTx/>
              <a:buNone/>
            </a:pPr>
            <a:r>
              <a:rPr lang="en-US" sz="1800" b="1" i="1" dirty="0" smtClean="0">
                <a:latin typeface="Forte" pitchFamily="66" charset="0"/>
              </a:rPr>
              <a:t>	m</a:t>
            </a:r>
            <a:r>
              <a:rPr lang="en-US" sz="1800" b="1" i="1" baseline="-25000" dirty="0" smtClean="0">
                <a:latin typeface="Forte" pitchFamily="66" charset="0"/>
              </a:rPr>
              <a:t>l</a:t>
            </a:r>
            <a:r>
              <a:rPr lang="en-US" sz="1800" b="1" dirty="0" smtClean="0">
                <a:latin typeface="Forte" pitchFamily="66" charset="0"/>
              </a:rPr>
              <a:t> </a:t>
            </a:r>
            <a:r>
              <a:rPr lang="en-US" sz="1800" b="1" dirty="0">
                <a:latin typeface="Forte" pitchFamily="66" charset="0"/>
              </a:rPr>
              <a:t>= </a:t>
            </a:r>
            <a:r>
              <a:rPr lang="en-US" sz="1800" b="1" i="1" dirty="0">
                <a:latin typeface="Forte" pitchFamily="66" charset="0"/>
              </a:rPr>
              <a:t>l</a:t>
            </a:r>
            <a:r>
              <a:rPr lang="en-US" sz="1800" b="1" dirty="0">
                <a:latin typeface="Forte" pitchFamily="66" charset="0"/>
              </a:rPr>
              <a:t>, </a:t>
            </a:r>
            <a:r>
              <a:rPr lang="en-US" sz="1800" b="1" i="1" dirty="0">
                <a:latin typeface="Forte" pitchFamily="66" charset="0"/>
              </a:rPr>
              <a:t>l</a:t>
            </a:r>
            <a:r>
              <a:rPr lang="en-US" sz="1800" b="1" dirty="0">
                <a:latin typeface="Forte" pitchFamily="66" charset="0"/>
              </a:rPr>
              <a:t>-1, </a:t>
            </a:r>
            <a:r>
              <a:rPr lang="en-US" sz="1800" b="1" i="1" dirty="0">
                <a:latin typeface="Forte" pitchFamily="66" charset="0"/>
              </a:rPr>
              <a:t>l</a:t>
            </a:r>
            <a:r>
              <a:rPr lang="en-US" sz="1800" b="1" dirty="0">
                <a:latin typeface="Forte" pitchFamily="66" charset="0"/>
              </a:rPr>
              <a:t>-2, ..... 1, 0, -1, ....... , -(</a:t>
            </a:r>
            <a:r>
              <a:rPr lang="en-US" sz="1800" b="1" i="1" dirty="0">
                <a:latin typeface="Forte" pitchFamily="66" charset="0"/>
              </a:rPr>
              <a:t>l</a:t>
            </a:r>
            <a:r>
              <a:rPr lang="en-US" sz="1800" b="1" dirty="0">
                <a:latin typeface="Forte" pitchFamily="66" charset="0"/>
              </a:rPr>
              <a:t>-2), -(</a:t>
            </a:r>
            <a:r>
              <a:rPr lang="en-US" sz="1800" b="1" i="1" dirty="0">
                <a:latin typeface="Forte" pitchFamily="66" charset="0"/>
              </a:rPr>
              <a:t>l</a:t>
            </a:r>
            <a:r>
              <a:rPr lang="en-US" sz="1800" b="1" dirty="0">
                <a:latin typeface="Forte" pitchFamily="66" charset="0"/>
              </a:rPr>
              <a:t>-1), -</a:t>
            </a:r>
            <a:r>
              <a:rPr lang="en-US" sz="1800" b="1" i="1" dirty="0">
                <a:latin typeface="Forte" pitchFamily="66" charset="0"/>
              </a:rPr>
              <a:t>l</a:t>
            </a:r>
            <a:r>
              <a:rPr lang="en-US" sz="1800" b="1" dirty="0" smtClean="0">
                <a:latin typeface="Forte" pitchFamily="66" charset="0"/>
              </a:rPr>
              <a:t>.</a:t>
            </a:r>
          </a:p>
          <a:p>
            <a:pPr>
              <a:buFontTx/>
              <a:buNone/>
            </a:pPr>
            <a:endParaRPr lang="en-US" sz="1800" b="1" dirty="0" smtClean="0">
              <a:latin typeface="Forte" pitchFamily="66" charset="0"/>
            </a:endParaRPr>
          </a:p>
          <a:p>
            <a:pPr>
              <a:buFontTx/>
              <a:buNone/>
            </a:pPr>
            <a:r>
              <a:rPr lang="en-US" sz="1800" b="1" dirty="0" smtClean="0">
                <a:latin typeface="Forte" pitchFamily="66" charset="0"/>
              </a:rPr>
              <a:t>In other words,</a:t>
            </a:r>
          </a:p>
          <a:p>
            <a:pPr>
              <a:buNone/>
            </a:pPr>
            <a:r>
              <a:rPr lang="en-US" sz="1800" b="1" i="1" dirty="0" smtClean="0">
                <a:latin typeface="Forte" pitchFamily="66" charset="0"/>
              </a:rPr>
              <a:t>	m</a:t>
            </a:r>
            <a:r>
              <a:rPr lang="en-US" sz="1800" b="1" i="1" baseline="-25000" dirty="0" smtClean="0">
                <a:latin typeface="Forte" pitchFamily="66" charset="0"/>
              </a:rPr>
              <a:t>l</a:t>
            </a:r>
            <a:r>
              <a:rPr lang="en-US" sz="1800" b="1" dirty="0" smtClean="0">
                <a:latin typeface="Forte" pitchFamily="66" charset="0"/>
              </a:rPr>
              <a:t> = 0, ±1, ± 2, ±3, ± </a:t>
            </a:r>
            <a:r>
              <a:rPr lang="en-US" sz="1800" b="1" i="1" dirty="0" smtClean="0">
                <a:latin typeface="Forte" pitchFamily="66" charset="0"/>
              </a:rPr>
              <a:t>l</a:t>
            </a:r>
            <a:r>
              <a:rPr lang="en-US" sz="1800" b="1" dirty="0" smtClean="0">
                <a:latin typeface="Forte" pitchFamily="66" charset="0"/>
              </a:rPr>
              <a:t>.</a:t>
            </a:r>
          </a:p>
          <a:p>
            <a:pPr>
              <a:buFontTx/>
              <a:buNone/>
            </a:pPr>
            <a:r>
              <a:rPr lang="en-US" sz="1600" dirty="0">
                <a:latin typeface="Forte" pitchFamily="66" charset="0"/>
              </a:rPr>
              <a:t/>
            </a:r>
            <a:br>
              <a:rPr lang="en-US" sz="1600" dirty="0">
                <a:latin typeface="Forte" pitchFamily="66" charset="0"/>
              </a:rPr>
            </a:br>
            <a:r>
              <a:rPr lang="en-US" sz="1600" dirty="0">
                <a:latin typeface="Forte" pitchFamily="66" charset="0"/>
              </a:rPr>
              <a:t>There are thus (2</a:t>
            </a:r>
            <a:r>
              <a:rPr lang="en-US" sz="1600" i="1" dirty="0">
                <a:latin typeface="Forte" pitchFamily="66" charset="0"/>
              </a:rPr>
              <a:t>l</a:t>
            </a:r>
            <a:r>
              <a:rPr lang="en-US" sz="1600" dirty="0">
                <a:latin typeface="Forte" pitchFamily="66" charset="0"/>
              </a:rPr>
              <a:t> +1) values of m</a:t>
            </a:r>
            <a:r>
              <a:rPr lang="en-US" sz="1600" baseline="-25000" dirty="0">
                <a:latin typeface="Forte" pitchFamily="66" charset="0"/>
              </a:rPr>
              <a:t>l</a:t>
            </a:r>
            <a:r>
              <a:rPr lang="en-US" sz="1600" dirty="0">
                <a:latin typeface="Forte" pitchFamily="66" charset="0"/>
              </a:rPr>
              <a:t> for each </a:t>
            </a:r>
            <a:r>
              <a:rPr lang="en-US" sz="1600" i="1" dirty="0">
                <a:latin typeface="Forte" pitchFamily="66" charset="0"/>
              </a:rPr>
              <a:t>l</a:t>
            </a:r>
            <a:r>
              <a:rPr lang="en-US" sz="1600" dirty="0">
                <a:latin typeface="Forte" pitchFamily="66" charset="0"/>
              </a:rPr>
              <a:t> value, </a:t>
            </a:r>
            <a:br>
              <a:rPr lang="en-US" sz="1600" dirty="0">
                <a:latin typeface="Forte" pitchFamily="66" charset="0"/>
              </a:rPr>
            </a:br>
            <a:r>
              <a:rPr lang="en-US" sz="1600" dirty="0">
                <a:latin typeface="Forte" pitchFamily="66" charset="0"/>
              </a:rPr>
              <a:t>i.e. one s orbital (</a:t>
            </a:r>
            <a:r>
              <a:rPr lang="en-US" sz="1600" i="1" dirty="0">
                <a:latin typeface="Forte" pitchFamily="66" charset="0"/>
              </a:rPr>
              <a:t>l</a:t>
            </a:r>
            <a:r>
              <a:rPr lang="en-US" sz="1600" dirty="0">
                <a:latin typeface="Forte" pitchFamily="66" charset="0"/>
              </a:rPr>
              <a:t> = 0), three p orbitals (</a:t>
            </a:r>
            <a:r>
              <a:rPr lang="en-US" sz="1600" i="1" dirty="0">
                <a:latin typeface="Forte" pitchFamily="66" charset="0"/>
              </a:rPr>
              <a:t>l</a:t>
            </a:r>
            <a:r>
              <a:rPr lang="en-US" sz="1600" dirty="0">
                <a:latin typeface="Forte" pitchFamily="66" charset="0"/>
              </a:rPr>
              <a:t> = 1), five d orbitals (</a:t>
            </a:r>
            <a:r>
              <a:rPr lang="en-US" sz="1600" i="1" dirty="0">
                <a:latin typeface="Forte" pitchFamily="66" charset="0"/>
              </a:rPr>
              <a:t>l</a:t>
            </a:r>
            <a:r>
              <a:rPr lang="en-US" sz="1600" dirty="0">
                <a:latin typeface="Forte" pitchFamily="66" charset="0"/>
              </a:rPr>
              <a:t> = 2),</a:t>
            </a:r>
            <a:r>
              <a:rPr lang="en-US" dirty="0">
                <a:latin typeface="Forte" pitchFamily="66" charset="0"/>
              </a:rPr>
              <a:t> </a:t>
            </a:r>
            <a:endParaRPr lang="en-US" sz="2000" dirty="0">
              <a:latin typeface="Forte" pitchFamily="66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Forte" pitchFamily="66" charset="0"/>
              </a:rPr>
              <a:t>		s type orbital 	</a:t>
            </a:r>
            <a:r>
              <a:rPr lang="en-US" sz="2000" dirty="0" smtClean="0">
                <a:latin typeface="Forte" pitchFamily="66" charset="0"/>
              </a:rPr>
              <a:t>m</a:t>
            </a:r>
            <a:r>
              <a:rPr lang="en-US" sz="2000" baseline="-25000" dirty="0" smtClean="0">
                <a:latin typeface="Forte" pitchFamily="66" charset="0"/>
              </a:rPr>
              <a:t>l</a:t>
            </a:r>
            <a:r>
              <a:rPr lang="en-US" sz="2000" dirty="0" smtClean="0">
                <a:latin typeface="Forte" pitchFamily="66" charset="0"/>
              </a:rPr>
              <a:t> </a:t>
            </a:r>
            <a:r>
              <a:rPr lang="en-US" sz="2000" dirty="0">
                <a:latin typeface="Forte" pitchFamily="66" charset="0"/>
              </a:rPr>
              <a:t>= 0</a:t>
            </a:r>
          </a:p>
          <a:p>
            <a:pPr>
              <a:buFontTx/>
              <a:buNone/>
            </a:pPr>
            <a:r>
              <a:rPr lang="en-US" sz="2000" dirty="0">
                <a:latin typeface="Forte" pitchFamily="66" charset="0"/>
              </a:rPr>
              <a:t>		p type orbital	</a:t>
            </a:r>
            <a:r>
              <a:rPr lang="en-US" sz="2000" dirty="0" smtClean="0">
                <a:latin typeface="Forte" pitchFamily="66" charset="0"/>
              </a:rPr>
              <a:t> m</a:t>
            </a:r>
            <a:r>
              <a:rPr lang="en-US" sz="2000" baseline="-25000" dirty="0" smtClean="0">
                <a:latin typeface="Forte" pitchFamily="66" charset="0"/>
              </a:rPr>
              <a:t>l</a:t>
            </a:r>
            <a:r>
              <a:rPr lang="en-US" sz="2000" dirty="0" smtClean="0">
                <a:latin typeface="Forte" pitchFamily="66" charset="0"/>
              </a:rPr>
              <a:t> </a:t>
            </a:r>
            <a:r>
              <a:rPr lang="en-US" sz="2000" dirty="0">
                <a:latin typeface="Forte" pitchFamily="66" charset="0"/>
              </a:rPr>
              <a:t>= +1, 0 or -1</a:t>
            </a:r>
          </a:p>
          <a:p>
            <a:pPr>
              <a:buFontTx/>
              <a:buNone/>
            </a:pPr>
            <a:r>
              <a:rPr lang="en-US" sz="2000" dirty="0">
                <a:latin typeface="Forte" pitchFamily="66" charset="0"/>
              </a:rPr>
              <a:t>			one value for each of the three p orbitals</a:t>
            </a:r>
          </a:p>
          <a:p>
            <a:pPr>
              <a:buFontTx/>
              <a:buNone/>
            </a:pPr>
            <a:r>
              <a:rPr lang="en-US" sz="2000" dirty="0">
                <a:latin typeface="Forte" pitchFamily="66" charset="0"/>
              </a:rPr>
              <a:t>		d type orbital	</a:t>
            </a:r>
            <a:r>
              <a:rPr lang="en-US" sz="2000" dirty="0" smtClean="0">
                <a:latin typeface="Forte" pitchFamily="66" charset="0"/>
              </a:rPr>
              <a:t> m</a:t>
            </a:r>
            <a:r>
              <a:rPr lang="en-US" sz="2000" baseline="-25000" dirty="0" smtClean="0">
                <a:latin typeface="Forte" pitchFamily="66" charset="0"/>
              </a:rPr>
              <a:t>l</a:t>
            </a:r>
            <a:r>
              <a:rPr lang="en-US" sz="2000" dirty="0" smtClean="0">
                <a:latin typeface="Forte" pitchFamily="66" charset="0"/>
              </a:rPr>
              <a:t> </a:t>
            </a:r>
            <a:r>
              <a:rPr lang="en-US" sz="2000" dirty="0">
                <a:latin typeface="Forte" pitchFamily="66" charset="0"/>
              </a:rPr>
              <a:t>= +2, +1, 0, -1 or -2</a:t>
            </a:r>
          </a:p>
          <a:p>
            <a:pPr>
              <a:buFontTx/>
              <a:buNone/>
            </a:pPr>
            <a:r>
              <a:rPr lang="en-US" sz="2000" dirty="0">
                <a:latin typeface="Forte" pitchFamily="66" charset="0"/>
              </a:rPr>
              <a:t>			one value for each of the five d orbitals</a:t>
            </a:r>
          </a:p>
          <a:p>
            <a:pPr>
              <a:buFontTx/>
              <a:buNone/>
            </a:pPr>
            <a:r>
              <a:rPr lang="en-US" sz="2000" dirty="0">
                <a:latin typeface="Forte" pitchFamily="66" charset="0"/>
              </a:rPr>
              <a:t>		f type orbital	</a:t>
            </a:r>
            <a:r>
              <a:rPr lang="en-US" sz="2000" dirty="0" smtClean="0">
                <a:latin typeface="Forte" pitchFamily="66" charset="0"/>
              </a:rPr>
              <a:t> m</a:t>
            </a:r>
            <a:r>
              <a:rPr lang="en-US" sz="2000" baseline="-25000" dirty="0" smtClean="0">
                <a:latin typeface="Forte" pitchFamily="66" charset="0"/>
              </a:rPr>
              <a:t>l</a:t>
            </a:r>
            <a:r>
              <a:rPr lang="en-US" sz="2000" dirty="0" smtClean="0">
                <a:latin typeface="Forte" pitchFamily="66" charset="0"/>
              </a:rPr>
              <a:t> </a:t>
            </a:r>
            <a:r>
              <a:rPr lang="en-US" sz="2000" dirty="0">
                <a:latin typeface="Forte" pitchFamily="66" charset="0"/>
              </a:rPr>
              <a:t>= +3, +2, +1, 0, -1, -2 or -3</a:t>
            </a:r>
          </a:p>
          <a:p>
            <a:pPr>
              <a:buFontTx/>
              <a:buNone/>
            </a:pPr>
            <a:r>
              <a:rPr lang="en-US" sz="2000" dirty="0">
                <a:latin typeface="Forte" pitchFamily="66" charset="0"/>
              </a:rPr>
              <a:t>		one value for each of the seven f orbitals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990600"/>
            <a:ext cx="2362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9600" cy="228600"/>
          </a:xfrm>
          <a:noFill/>
          <a:ln/>
        </p:spPr>
        <p:txBody>
          <a:bodyPr lIns="92075" tIns="46038" rIns="92075" bIns="46038"/>
          <a:lstStyle/>
          <a:p>
            <a:r>
              <a:rPr lang="en-US" sz="4000" b="1">
                <a:solidFill>
                  <a:srgbClr val="CC3300"/>
                </a:solidFill>
              </a:rPr>
              <a:t>Quantum Numbers</a:t>
            </a:r>
            <a:endParaRPr lang="en-US" sz="4000" b="1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915400" cy="4525963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sz="2000" dirty="0">
                <a:solidFill>
                  <a:srgbClr val="FF3300"/>
                </a:solidFill>
              </a:rPr>
              <a:t>m</a:t>
            </a:r>
            <a:r>
              <a:rPr lang="en-US" sz="2000" baseline="-25000" dirty="0">
                <a:solidFill>
                  <a:srgbClr val="FF3300"/>
                </a:solidFill>
              </a:rPr>
              <a:t>s</a:t>
            </a:r>
            <a:r>
              <a:rPr lang="en-US" sz="2000" dirty="0">
                <a:solidFill>
                  <a:srgbClr val="FF3300"/>
                </a:solidFill>
              </a:rPr>
              <a:t>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smtClean="0"/>
              <a:t>identifies </a:t>
            </a:r>
            <a:r>
              <a:rPr lang="en-US" sz="2000" dirty="0"/>
              <a:t>the orientation of the </a:t>
            </a:r>
            <a:r>
              <a:rPr lang="en-US" sz="2000" b="1" u="sng" dirty="0"/>
              <a:t>spin </a:t>
            </a:r>
            <a:r>
              <a:rPr lang="en-US" sz="2000" dirty="0"/>
              <a:t>of one electron relative to those of other electrons in the system. </a:t>
            </a:r>
            <a:r>
              <a:rPr lang="en-US" sz="1400" dirty="0"/>
              <a:t>A single electron in free space has a fundamental property associated with it called spin, arising from the spinning of an asymmetrical charge distribution about its own axis. Like an electron moving in its orbital around a nucleus, the electron spinning about its axis has associated with its motion a well defined angular momentum</a:t>
            </a:r>
            <a:r>
              <a:rPr lang="en-US" sz="2000" dirty="0"/>
              <a:t>. </a:t>
            </a:r>
          </a:p>
          <a:p>
            <a:pPr>
              <a:buFontTx/>
              <a:buNone/>
            </a:pPr>
            <a:r>
              <a:rPr lang="en-US" sz="2000" dirty="0"/>
              <a:t>        The value of m</a:t>
            </a:r>
            <a:r>
              <a:rPr lang="en-US" sz="2000" baseline="-25000" dirty="0"/>
              <a:t>s</a:t>
            </a:r>
            <a:r>
              <a:rPr lang="en-US" sz="2000" dirty="0"/>
              <a:t> is </a:t>
            </a:r>
            <a:r>
              <a:rPr lang="en-US" sz="2000" dirty="0" smtClean="0"/>
              <a:t>either:</a:t>
            </a:r>
          </a:p>
          <a:p>
            <a:pPr>
              <a:buFontTx/>
              <a:buNone/>
            </a:pPr>
            <a:r>
              <a:rPr lang="en-US" sz="2000" dirty="0" smtClean="0"/>
              <a:t>	 </a:t>
            </a:r>
            <a:r>
              <a:rPr lang="en-US" sz="2000" dirty="0"/>
              <a:t>+ ½ </a:t>
            </a:r>
            <a:r>
              <a:rPr lang="en-US" sz="2000" dirty="0" smtClean="0"/>
              <a:t>(spin up) or </a:t>
            </a:r>
            <a:r>
              <a:rPr lang="en-US" sz="2000" dirty="0"/>
              <a:t>- </a:t>
            </a:r>
            <a:r>
              <a:rPr lang="en-US" sz="2000" dirty="0" smtClean="0"/>
              <a:t>½ (spin down)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724525" y="3895725"/>
            <a:ext cx="2505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/>
              <a:t>  m</a:t>
            </a:r>
            <a:r>
              <a:rPr lang="en-US" b="1" baseline="-25000"/>
              <a:t>s</a:t>
            </a:r>
            <a:r>
              <a:rPr lang="en-US" b="1"/>
              <a:t> = +1/2    m</a:t>
            </a:r>
            <a:r>
              <a:rPr lang="en-US" b="1" baseline="-25000"/>
              <a:t>s</a:t>
            </a:r>
            <a:r>
              <a:rPr lang="en-US" b="1"/>
              <a:t> = -1/2</a:t>
            </a:r>
          </a:p>
        </p:txBody>
      </p:sp>
      <p:sp>
        <p:nvSpPr>
          <p:cNvPr id="77830" name="Rectangle 6" descr="07019"/>
          <p:cNvSpPr>
            <a:spLocks noGrp="1" noChangeAspect="1" noChangeArrowheads="1"/>
          </p:cNvSpPr>
          <p:nvPr/>
        </p:nvSpPr>
        <p:spPr bwMode="auto">
          <a:xfrm>
            <a:off x="5791200" y="1905000"/>
            <a:ext cx="2895600" cy="18383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 b="-10889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 autoUpdateAnimBg="0"/>
      <p:bldP spid="778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4572000" cy="685800"/>
          </a:xfrm>
        </p:spPr>
        <p:txBody>
          <a:bodyPr/>
          <a:lstStyle/>
          <a:p>
            <a:r>
              <a:rPr lang="en-US" sz="2400">
                <a:solidFill>
                  <a:srgbClr val="FF3300"/>
                </a:solidFill>
                <a:latin typeface="Forte" pitchFamily="66" charset="0"/>
              </a:rPr>
              <a:t>The Quantum Numbers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457200"/>
            <a:ext cx="4595682" cy="115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Forte" pitchFamily="66" charset="0"/>
              </a:rPr>
              <a:t>1.  n - The Principal Quantum Number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latin typeface="Forte" pitchFamily="66" charset="0"/>
              </a:rPr>
              <a:t>           n = 1, 2, 3, ...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latin typeface="Forte" pitchFamily="66" charset="0"/>
              </a:rPr>
              <a:t>           Determines Energy  and size of orbital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1611868"/>
            <a:ext cx="815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  <a:latin typeface="Forte" pitchFamily="66" charset="0"/>
              </a:rPr>
              <a:t>2.  </a:t>
            </a:r>
            <a:r>
              <a:rPr lang="en-US" dirty="0" smtClean="0">
                <a:solidFill>
                  <a:schemeClr val="accent2"/>
                </a:solidFill>
                <a:latin typeface="Forte" pitchFamily="66" charset="0"/>
              </a:rPr>
              <a:t>l- </a:t>
            </a:r>
            <a:r>
              <a:rPr lang="en-US" dirty="0">
                <a:solidFill>
                  <a:schemeClr val="accent2"/>
                </a:solidFill>
                <a:latin typeface="Forte" pitchFamily="66" charset="0"/>
              </a:rPr>
              <a:t>(“el”) - The </a:t>
            </a:r>
            <a:r>
              <a:rPr lang="en-US" dirty="0" err="1">
                <a:solidFill>
                  <a:schemeClr val="accent2"/>
                </a:solidFill>
                <a:latin typeface="Forte" pitchFamily="66" charset="0"/>
              </a:rPr>
              <a:t>Azimuthal</a:t>
            </a:r>
            <a:r>
              <a:rPr lang="en-US" dirty="0">
                <a:solidFill>
                  <a:schemeClr val="accent2"/>
                </a:solidFill>
                <a:latin typeface="Forte" pitchFamily="66" charset="0"/>
              </a:rPr>
              <a:t> Quantum Number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52400" y="1905000"/>
            <a:ext cx="4818063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dirty="0" smtClean="0">
                <a:latin typeface="Forte" pitchFamily="66" charset="0"/>
              </a:rPr>
              <a:t>l </a:t>
            </a:r>
            <a:r>
              <a:rPr lang="en-US" dirty="0">
                <a:latin typeface="Forte" pitchFamily="66" charset="0"/>
              </a:rPr>
              <a:t>= 0, 1, 2, ..., n-1</a:t>
            </a:r>
          </a:p>
          <a:p>
            <a:pPr eaLnBrk="0" hangingPunct="0">
              <a:lnSpc>
                <a:spcPct val="130000"/>
              </a:lnSpc>
            </a:pPr>
            <a:r>
              <a:rPr lang="en-US" dirty="0">
                <a:latin typeface="Forte" pitchFamily="66" charset="0"/>
              </a:rPr>
              <a:t>Determines the number and</a:t>
            </a:r>
          </a:p>
          <a:p>
            <a:pPr eaLnBrk="0" hangingPunct="0"/>
            <a:r>
              <a:rPr lang="en-US" dirty="0">
                <a:latin typeface="Forte" pitchFamily="66" charset="0"/>
              </a:rPr>
              <a:t> shapes of orbitals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2819400"/>
            <a:ext cx="31711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dirty="0">
                <a:solidFill>
                  <a:srgbClr val="FF33CC"/>
                </a:solidFill>
                <a:latin typeface="Forte" pitchFamily="66" charset="0"/>
              </a:rPr>
              <a:t>Notation:</a:t>
            </a:r>
            <a:r>
              <a:rPr lang="en-US" dirty="0">
                <a:latin typeface="Forte" pitchFamily="66" charset="0"/>
              </a:rPr>
              <a:t>      </a:t>
            </a:r>
            <a:r>
              <a:rPr lang="en-US" dirty="0" smtClean="0">
                <a:latin typeface="Forte" pitchFamily="66" charset="0"/>
              </a:rPr>
              <a:t>l </a:t>
            </a:r>
            <a:r>
              <a:rPr lang="en-US" dirty="0">
                <a:latin typeface="Forte" pitchFamily="66" charset="0"/>
              </a:rPr>
              <a:t>:  </a:t>
            </a:r>
            <a:r>
              <a:rPr lang="en-US" dirty="0" smtClean="0">
                <a:latin typeface="Forte" pitchFamily="66" charset="0"/>
              </a:rPr>
              <a:t>  0    </a:t>
            </a:r>
            <a:r>
              <a:rPr lang="en-US" dirty="0">
                <a:latin typeface="Forte" pitchFamily="66" charset="0"/>
              </a:rPr>
              <a:t>1     2   3</a:t>
            </a:r>
          </a:p>
          <a:p>
            <a:pPr eaLnBrk="0" hangingPunct="0"/>
            <a:r>
              <a:rPr lang="en-US" dirty="0">
                <a:latin typeface="Forte" pitchFamily="66" charset="0"/>
              </a:rPr>
              <a:t>                 letter:  s     p   </a:t>
            </a:r>
            <a:r>
              <a:rPr lang="en-US" dirty="0" smtClean="0">
                <a:latin typeface="Forte" pitchFamily="66" charset="0"/>
              </a:rPr>
              <a:t>d    </a:t>
            </a:r>
            <a:r>
              <a:rPr lang="en-US" dirty="0">
                <a:latin typeface="Forte" pitchFamily="66" charset="0"/>
              </a:rPr>
              <a:t>f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0" y="3744899"/>
            <a:ext cx="7512050" cy="13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Forte" pitchFamily="66" charset="0"/>
              </a:rPr>
              <a:t>3.  m</a:t>
            </a:r>
            <a:r>
              <a:rPr lang="en-US" sz="2000" baseline="-25000" dirty="0">
                <a:solidFill>
                  <a:schemeClr val="accent2"/>
                </a:solidFill>
                <a:latin typeface="Forte" pitchFamily="66" charset="0"/>
              </a:rPr>
              <a:t>l</a:t>
            </a:r>
            <a:r>
              <a:rPr lang="en-US" sz="2000" dirty="0">
                <a:solidFill>
                  <a:schemeClr val="accent2"/>
                </a:solidFill>
                <a:latin typeface="Forte" pitchFamily="66" charset="0"/>
              </a:rPr>
              <a:t> - The Magnetic Quantum Number</a:t>
            </a:r>
          </a:p>
          <a:p>
            <a:pPr eaLnBrk="0" hangingPunct="0"/>
            <a:r>
              <a:rPr lang="en-US" sz="2000" dirty="0">
                <a:latin typeface="Forte" pitchFamily="66" charset="0"/>
              </a:rPr>
              <a:t>             m</a:t>
            </a:r>
            <a:r>
              <a:rPr lang="en-US" sz="2000" baseline="-25000" dirty="0">
                <a:latin typeface="Forte" pitchFamily="66" charset="0"/>
              </a:rPr>
              <a:t>l</a:t>
            </a:r>
            <a:r>
              <a:rPr lang="en-US" sz="2000" dirty="0">
                <a:latin typeface="Forte" pitchFamily="66" charset="0"/>
              </a:rPr>
              <a:t> = </a:t>
            </a:r>
            <a:r>
              <a:rPr lang="en-US" sz="2000" dirty="0" smtClean="0">
                <a:latin typeface="Forte" pitchFamily="66" charset="0"/>
              </a:rPr>
              <a:t>-l, </a:t>
            </a:r>
            <a:r>
              <a:rPr lang="en-US" sz="2000" dirty="0">
                <a:latin typeface="Forte" pitchFamily="66" charset="0"/>
              </a:rPr>
              <a:t>..., 0 , 1, 2,..., </a:t>
            </a:r>
            <a:r>
              <a:rPr lang="en-US" sz="2000" dirty="0" smtClean="0">
                <a:latin typeface="Forte" pitchFamily="66" charset="0"/>
              </a:rPr>
              <a:t>+l  </a:t>
            </a:r>
            <a:r>
              <a:rPr lang="en-US" sz="2000" dirty="0">
                <a:latin typeface="Forte" pitchFamily="66" charset="0"/>
              </a:rPr>
              <a:t>or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dirty="0">
                <a:latin typeface="Forte" pitchFamily="66" charset="0"/>
              </a:rPr>
              <a:t>             m</a:t>
            </a:r>
            <a:r>
              <a:rPr lang="en-US" sz="2000" baseline="-25000" dirty="0">
                <a:latin typeface="Forte" pitchFamily="66" charset="0"/>
              </a:rPr>
              <a:t>l</a:t>
            </a:r>
            <a:r>
              <a:rPr lang="en-US" sz="2000" dirty="0">
                <a:latin typeface="Forte" pitchFamily="66" charset="0"/>
              </a:rPr>
              <a:t> = 0, ±1 , ±2, ..., </a:t>
            </a:r>
            <a:r>
              <a:rPr lang="en-US" sz="2000" dirty="0" smtClean="0">
                <a:latin typeface="Forte" pitchFamily="66" charset="0"/>
              </a:rPr>
              <a:t>±l</a:t>
            </a:r>
            <a:endParaRPr lang="en-US" sz="2000" dirty="0">
              <a:latin typeface="Forte" pitchFamily="66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sz="2000" dirty="0">
                <a:latin typeface="Forte" pitchFamily="66" charset="0"/>
              </a:rPr>
              <a:t>     </a:t>
            </a:r>
            <a:r>
              <a:rPr lang="en-US" sz="2000" dirty="0" smtClean="0">
                <a:latin typeface="Forte" pitchFamily="66" charset="0"/>
              </a:rPr>
              <a:t>Determines </a:t>
            </a:r>
            <a:r>
              <a:rPr lang="en-US" sz="2000" dirty="0">
                <a:latin typeface="Forte" pitchFamily="66" charset="0"/>
              </a:rPr>
              <a:t>the orientation of orbitals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28600" y="5346588"/>
            <a:ext cx="5421677" cy="12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accent2"/>
                </a:solidFill>
                <a:latin typeface="Forte" pitchFamily="66" charset="0"/>
              </a:rPr>
              <a:t>4.  m</a:t>
            </a:r>
            <a:r>
              <a:rPr lang="en-US" sz="2000" baseline="-25000" dirty="0">
                <a:solidFill>
                  <a:schemeClr val="accent2"/>
                </a:solidFill>
                <a:latin typeface="Forte" pitchFamily="66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Forte" pitchFamily="66" charset="0"/>
              </a:rPr>
              <a:t> - The Spin Quantum Number</a:t>
            </a:r>
          </a:p>
          <a:p>
            <a:pPr eaLnBrk="0" hangingPunct="0">
              <a:lnSpc>
                <a:spcPct val="130000"/>
              </a:lnSpc>
            </a:pPr>
            <a:r>
              <a:rPr lang="en-US" sz="2000" dirty="0">
                <a:latin typeface="Forte" pitchFamily="66" charset="0"/>
              </a:rPr>
              <a:t>             m</a:t>
            </a:r>
            <a:r>
              <a:rPr lang="en-US" sz="2000" baseline="-25000" dirty="0">
                <a:latin typeface="Forte" pitchFamily="66" charset="0"/>
              </a:rPr>
              <a:t>s</a:t>
            </a:r>
            <a:r>
              <a:rPr lang="en-US" sz="2000" dirty="0">
                <a:latin typeface="Forte" pitchFamily="66" charset="0"/>
              </a:rPr>
              <a:t> = +1/2 , -1/2</a:t>
            </a:r>
          </a:p>
          <a:p>
            <a:pPr eaLnBrk="0" hangingPunct="0">
              <a:lnSpc>
                <a:spcPct val="150000"/>
              </a:lnSpc>
            </a:pPr>
            <a:r>
              <a:rPr lang="en-US" sz="2000" dirty="0">
                <a:latin typeface="Forte" pitchFamily="66" charset="0"/>
              </a:rPr>
              <a:t>             Determines </a:t>
            </a:r>
            <a:r>
              <a:rPr lang="en-US" sz="2000" dirty="0" smtClean="0">
                <a:latin typeface="Forte" pitchFamily="66" charset="0"/>
              </a:rPr>
              <a:t>the spin</a:t>
            </a:r>
            <a:r>
              <a:rPr lang="en-US" sz="2000" dirty="0">
                <a:latin typeface="Forte" pitchFamily="66" charset="0"/>
              </a:rPr>
              <a:t> </a:t>
            </a:r>
            <a:r>
              <a:rPr lang="en-US" sz="2000" dirty="0" smtClean="0">
                <a:latin typeface="Forte" pitchFamily="66" charset="0"/>
              </a:rPr>
              <a:t>direction </a:t>
            </a:r>
            <a:r>
              <a:rPr lang="en-US" sz="2000" dirty="0">
                <a:latin typeface="Forte" pitchFamily="66" charset="0"/>
              </a:rPr>
              <a:t>of electron</a:t>
            </a:r>
          </a:p>
        </p:txBody>
      </p:sp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343400" cy="47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0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0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0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  <p:bldP spid="80900" grpId="0" build="p" autoUpdateAnimBg="0"/>
      <p:bldP spid="80901" grpId="0" build="p" autoUpdateAnimBg="0"/>
      <p:bldP spid="80902" grpId="0" autoUpdateAnimBg="0"/>
      <p:bldP spid="80903" grpId="0" build="p" autoUpdateAnimBg="0"/>
      <p:bldP spid="80904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133600"/>
            <a:ext cx="6553200" cy="1143000"/>
          </a:xfrm>
        </p:spPr>
        <p:txBody>
          <a:bodyPr/>
          <a:lstStyle/>
          <a:p>
            <a:r>
              <a:rPr lang="en-US" sz="2800" dirty="0" smtClean="0"/>
              <a:t>Shapes of </a:t>
            </a:r>
            <a:r>
              <a:rPr lang="en-US" sz="2800" i="1" dirty="0" smtClean="0"/>
              <a:t>s</a:t>
            </a:r>
            <a:r>
              <a:rPr lang="en-US" sz="2800" dirty="0" smtClean="0"/>
              <a:t>- </a:t>
            </a:r>
            <a:r>
              <a:rPr lang="en-US" sz="2800" dirty="0"/>
              <a:t>and </a:t>
            </a:r>
            <a:r>
              <a:rPr lang="en-US" sz="2800" i="1" dirty="0" smtClean="0"/>
              <a:t>p</a:t>
            </a:r>
            <a:r>
              <a:rPr lang="en-US" sz="2800" dirty="0" smtClean="0"/>
              <a:t>- orbitals</a:t>
            </a:r>
            <a:br>
              <a:rPr lang="en-US" sz="2800" dirty="0" smtClean="0"/>
            </a:br>
            <a:r>
              <a:rPr lang="en-US" sz="1800" b="1" kern="1200" dirty="0" smtClean="0">
                <a:solidFill>
                  <a:srgbClr val="333399"/>
                </a:solidFill>
                <a:latin typeface="Arial" charset="0"/>
              </a:rPr>
              <a:t/>
            </a:r>
            <a:br>
              <a:rPr lang="en-US" sz="1800" b="1" kern="1200" dirty="0" smtClean="0">
                <a:solidFill>
                  <a:srgbClr val="333399"/>
                </a:solidFill>
                <a:latin typeface="Arial" charset="0"/>
              </a:rPr>
            </a:br>
            <a:endParaRPr lang="en-US" sz="2800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0400"/>
            <a:ext cx="8382000" cy="3276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601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b="1" dirty="0">
                <a:solidFill>
                  <a:schemeClr val="accent2"/>
                </a:solidFill>
              </a:rPr>
              <a:t>Electrons are distributed  in atomic orbitals </a:t>
            </a:r>
            <a:r>
              <a:rPr lang="en-US" b="1" dirty="0" smtClean="0">
                <a:solidFill>
                  <a:schemeClr val="accent2"/>
                </a:solidFill>
              </a:rPr>
              <a:t>(AO’s</a:t>
            </a:r>
            <a:r>
              <a:rPr lang="en-US" b="1" dirty="0">
                <a:solidFill>
                  <a:schemeClr val="accent2"/>
                </a:solidFill>
              </a:rPr>
              <a:t>) 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4495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/>
              <a:t>Number of each orbital type in each shell:</a:t>
            </a:r>
            <a:endParaRPr lang="en-US" i="1" dirty="0" smtClean="0"/>
          </a:p>
          <a:p>
            <a:pPr>
              <a:spcBef>
                <a:spcPct val="50000"/>
              </a:spcBef>
            </a:pPr>
            <a:r>
              <a:rPr lang="en-US" i="1" dirty="0" smtClean="0"/>
              <a:t>s</a:t>
            </a:r>
            <a:r>
              <a:rPr lang="en-US" dirty="0" smtClean="0"/>
              <a:t>: </a:t>
            </a:r>
            <a:r>
              <a:rPr lang="en-US" dirty="0"/>
              <a:t>_</a:t>
            </a:r>
          </a:p>
          <a:p>
            <a:pPr>
              <a:spcBef>
                <a:spcPct val="50000"/>
              </a:spcBef>
            </a:pPr>
            <a:r>
              <a:rPr lang="en-US" i="1" dirty="0" smtClean="0"/>
              <a:t>p</a:t>
            </a:r>
            <a:r>
              <a:rPr lang="en-US" dirty="0" smtClean="0"/>
              <a:t>: </a:t>
            </a:r>
            <a:r>
              <a:rPr lang="en-US" dirty="0"/>
              <a:t>_ _ _</a:t>
            </a:r>
          </a:p>
          <a:p>
            <a:pPr>
              <a:spcBef>
                <a:spcPct val="50000"/>
              </a:spcBef>
            </a:pPr>
            <a:r>
              <a:rPr lang="en-US" i="1" dirty="0"/>
              <a:t>d</a:t>
            </a:r>
            <a:r>
              <a:rPr lang="en-US" dirty="0"/>
              <a:t>: _ _ _ _ _</a:t>
            </a:r>
          </a:p>
          <a:p>
            <a:pPr>
              <a:spcBef>
                <a:spcPct val="50000"/>
              </a:spcBef>
            </a:pPr>
            <a:r>
              <a:rPr lang="en-US" i="1" dirty="0" smtClean="0"/>
              <a:t>f</a:t>
            </a:r>
            <a:r>
              <a:rPr lang="en-US" dirty="0" smtClean="0"/>
              <a:t>: </a:t>
            </a:r>
            <a:r>
              <a:rPr lang="en-US" dirty="0"/>
              <a:t>_ _ _ _ _ _ _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51460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333399"/>
                </a:solidFill>
              </a:rPr>
              <a:t>s</a:t>
            </a:r>
            <a:r>
              <a:rPr lang="en-US" b="1" dirty="0" smtClean="0">
                <a:solidFill>
                  <a:srgbClr val="333399"/>
                </a:solidFill>
              </a:rPr>
              <a:t>: spherical</a:t>
            </a:r>
            <a:br>
              <a:rPr lang="en-US" b="1" dirty="0" smtClean="0">
                <a:solidFill>
                  <a:srgbClr val="333399"/>
                </a:solidFill>
              </a:rPr>
            </a:br>
            <a:r>
              <a:rPr lang="en-US" b="1" i="1" dirty="0" smtClean="0">
                <a:solidFill>
                  <a:srgbClr val="333399"/>
                </a:solidFill>
              </a:rPr>
              <a:t>p</a:t>
            </a:r>
            <a:r>
              <a:rPr lang="en-US" b="1" dirty="0" smtClean="0">
                <a:solidFill>
                  <a:srgbClr val="333399"/>
                </a:solidFill>
              </a:rPr>
              <a:t>: dumb-bell across three axes (</a:t>
            </a:r>
            <a:r>
              <a:rPr lang="en-US" b="1" i="1" dirty="0" err="1" smtClean="0">
                <a:solidFill>
                  <a:srgbClr val="333399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333399"/>
                </a:solidFill>
              </a:rPr>
              <a:t>x</a:t>
            </a:r>
            <a:r>
              <a:rPr lang="en-US" b="1" i="1" dirty="0" smtClean="0">
                <a:solidFill>
                  <a:srgbClr val="333399"/>
                </a:solidFill>
              </a:rPr>
              <a:t>, </a:t>
            </a:r>
            <a:r>
              <a:rPr lang="en-US" b="1" i="1" dirty="0" err="1" smtClean="0">
                <a:solidFill>
                  <a:srgbClr val="333399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333399"/>
                </a:solidFill>
              </a:rPr>
              <a:t>y</a:t>
            </a:r>
            <a:r>
              <a:rPr lang="en-US" b="1" i="1" dirty="0" smtClean="0">
                <a:solidFill>
                  <a:srgbClr val="333399"/>
                </a:solidFill>
              </a:rPr>
              <a:t>, </a:t>
            </a:r>
            <a:r>
              <a:rPr lang="en-US" b="1" i="1" dirty="0" err="1" smtClean="0">
                <a:solidFill>
                  <a:srgbClr val="333399"/>
                </a:solidFill>
              </a:rPr>
              <a:t>p</a:t>
            </a:r>
            <a:r>
              <a:rPr lang="en-US" b="1" i="1" baseline="-25000" dirty="0" err="1" smtClean="0">
                <a:solidFill>
                  <a:srgbClr val="333399"/>
                </a:solidFill>
              </a:rPr>
              <a:t>z</a:t>
            </a:r>
            <a:r>
              <a:rPr lang="en-US" b="1" dirty="0" smtClean="0">
                <a:solidFill>
                  <a:srgbClr val="333399"/>
                </a:solidFill>
              </a:rPr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4" name="Rectangle 12"/>
          <p:cNvSpPr>
            <a:spLocks noChangeArrowheads="1"/>
          </p:cNvSpPr>
          <p:nvPr/>
        </p:nvSpPr>
        <p:spPr bwMode="auto">
          <a:xfrm>
            <a:off x="0" y="200025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dirty="0" smtClean="0">
                <a:solidFill>
                  <a:schemeClr val="tx2"/>
                </a:solidFill>
              </a:rPr>
              <a:t>d</a:t>
            </a:r>
            <a:r>
              <a:rPr lang="en-US" sz="2400" b="1" dirty="0" smtClean="0">
                <a:solidFill>
                  <a:schemeClr val="tx2"/>
                </a:solidFill>
              </a:rPr>
              <a:t>-orbitals</a:t>
            </a:r>
            <a:r>
              <a:rPr lang="en-US" sz="2400" b="1" dirty="0">
                <a:solidFill>
                  <a:schemeClr val="tx2"/>
                </a:solidFill>
              </a:rPr>
              <a:t/>
            </a:r>
            <a:br>
              <a:rPr lang="en-US" sz="2400" b="1" dirty="0">
                <a:solidFill>
                  <a:schemeClr val="tx2"/>
                </a:solidFill>
              </a:rPr>
            </a:b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171450"/>
            <a:ext cx="6667500" cy="3562350"/>
            <a:chOff x="1981200" y="171450"/>
            <a:chExt cx="6667500" cy="3562350"/>
          </a:xfrm>
        </p:grpSpPr>
        <p:pic>
          <p:nvPicPr>
            <p:cNvPr id="11059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1200" y="171450"/>
              <a:ext cx="6667500" cy="3562350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  <p:sp>
          <p:nvSpPr>
            <p:cNvPr id="110601" name="Text Box 9"/>
            <p:cNvSpPr txBox="1">
              <a:spLocks noChangeArrowheads="1"/>
            </p:cNvSpPr>
            <p:nvPr/>
          </p:nvSpPr>
          <p:spPr bwMode="auto">
            <a:xfrm>
              <a:off x="2057400" y="3037820"/>
              <a:ext cx="1219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 smtClean="0"/>
                <a:t>e-density </a:t>
              </a:r>
              <a:r>
                <a:rPr lang="en-US" sz="1400" b="1" i="1" u="sng" dirty="0">
                  <a:solidFill>
                    <a:srgbClr val="FF0000"/>
                  </a:solidFill>
                </a:rPr>
                <a:t>on</a:t>
              </a:r>
              <a:r>
                <a:rPr lang="en-US" sz="1400" b="1" i="1" dirty="0"/>
                <a:t> axes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981200" y="1828800"/>
              <a:ext cx="1524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i="1" dirty="0" smtClean="0"/>
                <a:t>e-density </a:t>
              </a:r>
              <a:r>
                <a:rPr lang="en-US" sz="1400" b="1" i="1" u="sng" dirty="0" smtClean="0">
                  <a:solidFill>
                    <a:srgbClr val="FF0000"/>
                  </a:solidFill>
                </a:rPr>
                <a:t>between</a:t>
              </a:r>
              <a:r>
                <a:rPr lang="en-US" sz="1400" b="1" i="1" dirty="0" smtClean="0"/>
                <a:t> </a:t>
              </a:r>
              <a:r>
                <a:rPr lang="en-US" sz="1400" b="1" i="1" dirty="0"/>
                <a:t>axes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971800"/>
            <a:ext cx="2743200" cy="685800"/>
          </a:xfrm>
        </p:spPr>
        <p:txBody>
          <a:bodyPr/>
          <a:lstStyle/>
          <a:p>
            <a:r>
              <a:rPr lang="en-US"/>
              <a:t>f-orbitals</a:t>
            </a:r>
            <a:br>
              <a:rPr lang="en-US"/>
            </a:br>
            <a:r>
              <a:rPr lang="en-US"/>
              <a:t>Seven</a:t>
            </a: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1250950" y="228600"/>
          <a:ext cx="3016250" cy="5867400"/>
        </p:xfrm>
        <a:graphic>
          <a:graphicData uri="http://schemas.openxmlformats.org/presentationml/2006/ole">
            <p:oleObj spid="_x0000_s111619" name="Clip" r:id="rId4" imgW="7685714" imgH="1495238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8475"/>
            <a:ext cx="8305800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83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8863" y="3810000"/>
            <a:ext cx="42751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792480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63246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Comic Sans MS" pitchFamily="66" charset="0"/>
              </a:rPr>
              <a:t>Just as an FYI; do not memorize!</a:t>
            </a:r>
            <a:endParaRPr lang="en-US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52400"/>
            <a:ext cx="5629275" cy="769938"/>
          </a:xfrm>
          <a:noFill/>
          <a:ln/>
        </p:spPr>
      </p:pic>
      <p:pic>
        <p:nvPicPr>
          <p:cNvPr id="7680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362200"/>
            <a:ext cx="9144000" cy="1447800"/>
          </a:xfrm>
          <a:noFill/>
          <a:ln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38575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5438775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 dirty="0">
                <a:solidFill>
                  <a:srgbClr val="FF3300"/>
                </a:solidFill>
              </a:rPr>
              <a:t>Pauli Exclusion Principle</a:t>
            </a:r>
            <a:endParaRPr lang="en-US" b="1" dirty="0">
              <a:solidFill>
                <a:srgbClr val="FF3300"/>
              </a:solidFill>
            </a:endParaRPr>
          </a:p>
          <a:p>
            <a:r>
              <a:rPr lang="en-US" b="1" dirty="0">
                <a:solidFill>
                  <a:srgbClr val="FF3300"/>
                </a:solidFill>
              </a:rPr>
              <a:t>No two electrons in an atom can have the</a:t>
            </a:r>
          </a:p>
          <a:p>
            <a:r>
              <a:rPr lang="en-US" b="1" dirty="0">
                <a:solidFill>
                  <a:srgbClr val="FF3300"/>
                </a:solidFill>
              </a:rPr>
              <a:t>same 4 quantum numbers.</a:t>
            </a:r>
          </a:p>
          <a:p>
            <a:r>
              <a:rPr lang="en-US" dirty="0"/>
              <a:t>No more than 2 electrons can occupy a single orbital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98167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“AUFBAU” = “building up”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Sets the rules for e-distribution  in AO’s </a:t>
            </a:r>
            <a:r>
              <a:rPr lang="en-US" b="1" i="1" dirty="0" smtClean="0">
                <a:solidFill>
                  <a:srgbClr val="002060"/>
                </a:solidFill>
                <a:latin typeface="Comic Sans MS" pitchFamily="66" charset="0"/>
              </a:rPr>
              <a:t>(holey grail = e-configuration!)</a:t>
            </a: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FF"/>
                </a:solidFill>
              </a:rPr>
              <a:t>Three sub-principles/rules for the AUFBAU PRINCIPLE: </a:t>
            </a:r>
            <a:endParaRPr 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8839200" cy="1219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8807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6477000" cy="3016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562600"/>
            <a:ext cx="7696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FF3300"/>
                </a:solidFill>
              </a:rPr>
              <a:t>Better definition: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0000FF"/>
                </a:solidFill>
              </a:rPr>
              <a:t>    Spin multiplicity = 2S+1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00FF"/>
                </a:solidFill>
              </a:rPr>
              <a:t>    S = </a:t>
            </a:r>
            <a:r>
              <a:rPr lang="en-US" sz="3200" b="1" i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en-US" sz="2000" b="1" i="1" dirty="0" smtClean="0">
                <a:solidFill>
                  <a:srgbClr val="0000FF"/>
                </a:solidFill>
              </a:rPr>
              <a:t> m</a:t>
            </a:r>
            <a:r>
              <a:rPr lang="en-US" sz="2000" b="1" i="1" baseline="-25000" dirty="0" smtClean="0">
                <a:solidFill>
                  <a:srgbClr val="0000FF"/>
                </a:solidFill>
              </a:rPr>
              <a:t>s</a:t>
            </a:r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295401"/>
            <a:ext cx="6786563" cy="107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276600" y="5867400"/>
            <a:ext cx="3733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i="1" dirty="0" smtClean="0">
              <a:solidFill>
                <a:srgbClr val="FF3300"/>
              </a:solidFill>
            </a:endParaRPr>
          </a:p>
          <a:p>
            <a:r>
              <a:rPr lang="en-US" sz="1400" b="1" i="1" dirty="0" smtClean="0">
                <a:solidFill>
                  <a:srgbClr val="FF3300"/>
                </a:solidFill>
              </a:rPr>
              <a:t>Apply </a:t>
            </a:r>
            <a:r>
              <a:rPr lang="en-US" sz="1400" b="1" i="1" dirty="0" smtClean="0">
                <a:solidFill>
                  <a:srgbClr val="FF3300"/>
                </a:solidFill>
              </a:rPr>
              <a:t>this definition to table &amp; to the excited states (a)&amp;(b) shown here:</a:t>
            </a:r>
            <a:endParaRPr lang="en-US" sz="1400" b="1" i="1" dirty="0">
              <a:solidFill>
                <a:srgbClr val="FF33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010400" y="5486400"/>
            <a:ext cx="685800" cy="1323439"/>
            <a:chOff x="7010400" y="5486400"/>
            <a:chExt cx="685800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7010400" y="5486400"/>
              <a:ext cx="685800" cy="1323439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___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___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(a)</a:t>
              </a:r>
              <a:endParaRPr lang="en-US" sz="16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7277100" y="5676106"/>
              <a:ext cx="228600" cy="1588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277497" y="6133703"/>
              <a:ext cx="228600" cy="7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001000" y="5486400"/>
            <a:ext cx="685800" cy="1323439"/>
            <a:chOff x="8001000" y="5486400"/>
            <a:chExt cx="685800" cy="1323439"/>
          </a:xfrm>
        </p:grpSpPr>
        <p:sp>
          <p:nvSpPr>
            <p:cNvPr id="12" name="TextBox 11"/>
            <p:cNvSpPr txBox="1"/>
            <p:nvPr/>
          </p:nvSpPr>
          <p:spPr>
            <a:xfrm>
              <a:off x="8001000" y="5486400"/>
              <a:ext cx="685800" cy="1323439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___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___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1600" dirty="0" smtClean="0"/>
                <a:t>(b)</a:t>
              </a:r>
              <a:endParaRPr lang="en-US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5400000" flipH="1" flipV="1">
              <a:off x="8266508" y="5676503"/>
              <a:ext cx="228600" cy="7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8267302" y="6133703"/>
              <a:ext cx="228600" cy="79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895600"/>
          <a:ext cx="6316663" cy="3886200"/>
        </p:xfrm>
        <a:graphic>
          <a:graphicData uri="http://schemas.openxmlformats.org/drawingml/2006/table">
            <a:tbl>
              <a:tblPr/>
              <a:tblGrid>
                <a:gridCol w="1263650"/>
                <a:gridCol w="1263650"/>
                <a:gridCol w="1262063"/>
                <a:gridCol w="1263650"/>
                <a:gridCol w="126365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n</a:t>
                      </a:r>
                      <a:endPara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l</a:t>
                      </a:r>
                      <a:endParaRPr kumimoji="0" 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l</a:t>
                      </a:r>
                      <a:endParaRPr kumimoji="0" lang="en-US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m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s</a:t>
                      </a:r>
                      <a:endParaRPr kumimoji="0" lang="en-US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+ 1/2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-1/2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+1/2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+1/2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+1/2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+1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-1/2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-1/2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-1/2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896" name="Text Box 64"/>
          <p:cNvSpPr txBox="1">
            <a:spLocks noChangeArrowheads="1"/>
          </p:cNvSpPr>
          <p:nvPr/>
        </p:nvSpPr>
        <p:spPr bwMode="auto">
          <a:xfrm>
            <a:off x="0" y="-36513"/>
            <a:ext cx="7162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Example,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Apply </a:t>
            </a:r>
            <a:r>
              <a:rPr lang="en-US" b="1" i="1" dirty="0"/>
              <a:t>Pauli Exclusion Principle</a:t>
            </a:r>
            <a:r>
              <a:rPr lang="en-US" b="1" dirty="0"/>
              <a:t> to all </a:t>
            </a:r>
            <a:r>
              <a:rPr lang="en-US" b="1" dirty="0" err="1"/>
              <a:t>e’s</a:t>
            </a:r>
            <a:r>
              <a:rPr lang="en-US" b="1" dirty="0"/>
              <a:t> in the n=3 shell</a:t>
            </a:r>
          </a:p>
          <a:p>
            <a:pPr>
              <a:spcBef>
                <a:spcPct val="50000"/>
              </a:spcBef>
            </a:pPr>
            <a:r>
              <a:rPr lang="en-US" b="1" i="1" dirty="0"/>
              <a:t>n</a:t>
            </a:r>
            <a:r>
              <a:rPr lang="en-US" b="1" dirty="0"/>
              <a:t>=3 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i="1" dirty="0" smtClean="0"/>
              <a:t>l </a:t>
            </a:r>
            <a:r>
              <a:rPr lang="en-US" b="1" dirty="0" smtClean="0"/>
              <a:t>= 0</a:t>
            </a:r>
            <a:r>
              <a:rPr lang="en-US" b="1" dirty="0"/>
              <a:t>, 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</a:rPr>
              <a:t>1, </a:t>
            </a:r>
            <a:r>
              <a:rPr lang="en-US" b="1" dirty="0" smtClean="0"/>
              <a:t>  </a:t>
            </a:r>
            <a:r>
              <a:rPr lang="en-US" b="1" dirty="0">
                <a:solidFill>
                  <a:srgbClr val="FF3300"/>
                </a:solidFill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             </a:t>
            </a:r>
            <a:r>
              <a:rPr lang="en-US" b="1" dirty="0" smtClean="0"/>
              <a:t>    3s</a:t>
            </a:r>
            <a:r>
              <a:rPr lang="en-US" b="1" dirty="0"/>
              <a:t>,  </a:t>
            </a:r>
            <a:r>
              <a:rPr lang="en-US" b="1" dirty="0">
                <a:solidFill>
                  <a:srgbClr val="0000FF"/>
                </a:solidFill>
              </a:rPr>
              <a:t>3p,</a:t>
            </a:r>
            <a:r>
              <a:rPr lang="en-US" b="1" dirty="0"/>
              <a:t>  </a:t>
            </a:r>
            <a:r>
              <a:rPr lang="en-US" b="1" dirty="0">
                <a:solidFill>
                  <a:srgbClr val="FF3300"/>
                </a:solidFill>
              </a:rPr>
              <a:t>3d</a:t>
            </a:r>
          </a:p>
          <a:p>
            <a:pPr>
              <a:spcBef>
                <a:spcPct val="50000"/>
              </a:spcBef>
            </a:pPr>
            <a:r>
              <a:rPr lang="en-US" b="1" i="1" u="sng" dirty="0"/>
              <a:t>3s</a:t>
            </a:r>
            <a:r>
              <a:rPr lang="en-US" b="1" u="sng" dirty="0"/>
              <a:t> </a:t>
            </a:r>
            <a:r>
              <a:rPr lang="en-US" b="1" dirty="0" smtClean="0">
                <a:sym typeface="Wingdings" pitchFamily="2" charset="2"/>
              </a:rPr>
              <a:t>  </a:t>
            </a:r>
            <a:r>
              <a:rPr lang="en-US" b="1" i="1" dirty="0" smtClean="0"/>
              <a:t>l </a:t>
            </a:r>
            <a:r>
              <a:rPr lang="en-US" b="1" dirty="0" smtClean="0"/>
              <a:t>= 0   </a:t>
            </a:r>
            <a:r>
              <a:rPr lang="en-US" b="1" dirty="0">
                <a:sym typeface="Wingdings" pitchFamily="2" charset="2"/>
              </a:rPr>
              <a:t></a:t>
            </a:r>
            <a:r>
              <a:rPr lang="en-US" b="1" dirty="0"/>
              <a:t> m</a:t>
            </a:r>
            <a:r>
              <a:rPr lang="en-US" b="1" baseline="-25000" dirty="0"/>
              <a:t>l</a:t>
            </a:r>
            <a:r>
              <a:rPr lang="en-US" b="1" dirty="0"/>
              <a:t> </a:t>
            </a:r>
            <a:r>
              <a:rPr lang="en-US" b="1" dirty="0" smtClean="0"/>
              <a:t>= 0 </a:t>
            </a:r>
            <a:r>
              <a:rPr lang="en-US" b="1" dirty="0">
                <a:sym typeface="Wingdings" pitchFamily="2" charset="2"/>
              </a:rPr>
              <a:t>   m</a:t>
            </a:r>
            <a:r>
              <a:rPr lang="en-US" b="1" baseline="-25000" dirty="0">
                <a:sym typeface="Wingdings" pitchFamily="2" charset="2"/>
              </a:rPr>
              <a:t>s</a:t>
            </a:r>
            <a:r>
              <a:rPr lang="en-US" b="1" dirty="0">
                <a:sym typeface="Wingdings" pitchFamily="2" charset="2"/>
              </a:rPr>
              <a:t>= +</a:t>
            </a:r>
            <a:r>
              <a:rPr lang="en-US" b="1" dirty="0" smtClean="0">
                <a:sym typeface="Wingdings" pitchFamily="2" charset="2"/>
              </a:rPr>
              <a:t>1/2;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-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pitchFamily="2" charset="2"/>
              </a:rPr>
              <a:t>1/2</a:t>
            </a:r>
          </a:p>
        </p:txBody>
      </p:sp>
      <p:sp>
        <p:nvSpPr>
          <p:cNvPr id="120898" name="Text Box 66"/>
          <p:cNvSpPr txBox="1">
            <a:spLocks noChangeArrowheads="1"/>
          </p:cNvSpPr>
          <p:nvPr/>
        </p:nvSpPr>
        <p:spPr bwMode="auto">
          <a:xfrm>
            <a:off x="228600" y="21336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>
                <a:solidFill>
                  <a:srgbClr val="0000FF"/>
                </a:solidFill>
              </a:rPr>
              <a:t>3p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en-US" b="1" dirty="0" smtClean="0">
                <a:solidFill>
                  <a:srgbClr val="0000FF"/>
                </a:solidFill>
              </a:rPr>
              <a:t>6 </a:t>
            </a:r>
            <a:r>
              <a:rPr lang="en-US" b="1" dirty="0" err="1">
                <a:solidFill>
                  <a:srgbClr val="0000FF"/>
                </a:solidFill>
              </a:rPr>
              <a:t>e’s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0899" name="Line 67"/>
          <p:cNvSpPr>
            <a:spLocks noChangeShapeType="1"/>
          </p:cNvSpPr>
          <p:nvPr/>
        </p:nvSpPr>
        <p:spPr bwMode="auto">
          <a:xfrm>
            <a:off x="4648200" y="1828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00" name="Line 68"/>
          <p:cNvSpPr>
            <a:spLocks noChangeShapeType="1"/>
          </p:cNvSpPr>
          <p:nvPr/>
        </p:nvSpPr>
        <p:spPr bwMode="auto">
          <a:xfrm flipV="1">
            <a:off x="48768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01" name="Line 69"/>
          <p:cNvSpPr>
            <a:spLocks noChangeShapeType="1"/>
          </p:cNvSpPr>
          <p:nvPr/>
        </p:nvSpPr>
        <p:spPr bwMode="auto">
          <a:xfrm>
            <a:off x="5181600" y="1371600"/>
            <a:ext cx="0" cy="45720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902" name="Line 70"/>
          <p:cNvSpPr>
            <a:spLocks noChangeShapeType="1"/>
          </p:cNvSpPr>
          <p:nvPr/>
        </p:nvSpPr>
        <p:spPr bwMode="auto">
          <a:xfrm>
            <a:off x="1752600" y="24384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03" name="Line 71"/>
          <p:cNvSpPr>
            <a:spLocks noChangeShapeType="1"/>
          </p:cNvSpPr>
          <p:nvPr/>
        </p:nvSpPr>
        <p:spPr bwMode="auto">
          <a:xfrm flipV="1">
            <a:off x="1981200" y="1981200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04" name="Line 72"/>
          <p:cNvSpPr>
            <a:spLocks noChangeShapeType="1"/>
          </p:cNvSpPr>
          <p:nvPr/>
        </p:nvSpPr>
        <p:spPr bwMode="auto">
          <a:xfrm>
            <a:off x="2286000" y="1981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05" name="Line 73"/>
          <p:cNvSpPr>
            <a:spLocks noChangeShapeType="1"/>
          </p:cNvSpPr>
          <p:nvPr/>
        </p:nvSpPr>
        <p:spPr bwMode="auto">
          <a:xfrm>
            <a:off x="2895600" y="24384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06" name="Line 74"/>
          <p:cNvSpPr>
            <a:spLocks noChangeShapeType="1"/>
          </p:cNvSpPr>
          <p:nvPr/>
        </p:nvSpPr>
        <p:spPr bwMode="auto">
          <a:xfrm flipV="1">
            <a:off x="3124200" y="1981200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07" name="Line 75"/>
          <p:cNvSpPr>
            <a:spLocks noChangeShapeType="1"/>
          </p:cNvSpPr>
          <p:nvPr/>
        </p:nvSpPr>
        <p:spPr bwMode="auto">
          <a:xfrm>
            <a:off x="3429000" y="1981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08" name="Line 76"/>
          <p:cNvSpPr>
            <a:spLocks noChangeShapeType="1"/>
          </p:cNvSpPr>
          <p:nvPr/>
        </p:nvSpPr>
        <p:spPr bwMode="auto">
          <a:xfrm>
            <a:off x="4191000" y="2438400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09" name="Line 77"/>
          <p:cNvSpPr>
            <a:spLocks noChangeShapeType="1"/>
          </p:cNvSpPr>
          <p:nvPr/>
        </p:nvSpPr>
        <p:spPr bwMode="auto">
          <a:xfrm flipV="1">
            <a:off x="4419600" y="1981200"/>
            <a:ext cx="0" cy="533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10" name="Line 78"/>
          <p:cNvSpPr>
            <a:spLocks noChangeShapeType="1"/>
          </p:cNvSpPr>
          <p:nvPr/>
        </p:nvSpPr>
        <p:spPr bwMode="auto">
          <a:xfrm>
            <a:off x="4724400" y="1981200"/>
            <a:ext cx="0" cy="457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20911" name="Text Box 79"/>
          <p:cNvSpPr txBox="1">
            <a:spLocks noChangeArrowheads="1"/>
          </p:cNvSpPr>
          <p:nvPr/>
        </p:nvSpPr>
        <p:spPr bwMode="auto">
          <a:xfrm>
            <a:off x="1981200" y="251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912" name="Text Box 80"/>
          <p:cNvSpPr txBox="1">
            <a:spLocks noChangeArrowheads="1"/>
          </p:cNvSpPr>
          <p:nvPr/>
        </p:nvSpPr>
        <p:spPr bwMode="auto">
          <a:xfrm>
            <a:off x="1447800" y="25146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baseline="-25000" dirty="0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+1              0                    -1</a:t>
            </a:r>
          </a:p>
        </p:txBody>
      </p:sp>
      <p:sp>
        <p:nvSpPr>
          <p:cNvPr id="120913" name="Text Box 81"/>
          <p:cNvSpPr txBox="1">
            <a:spLocks noChangeArrowheads="1"/>
          </p:cNvSpPr>
          <p:nvPr/>
        </p:nvSpPr>
        <p:spPr bwMode="auto">
          <a:xfrm>
            <a:off x="7315200" y="2362200"/>
            <a:ext cx="144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Try </a:t>
            </a:r>
            <a:r>
              <a:rPr lang="en-US" sz="2400" b="1" dirty="0" smtClean="0">
                <a:solidFill>
                  <a:srgbClr val="FF3300"/>
                </a:solidFill>
              </a:rPr>
              <a:t>3d on your own</a:t>
            </a:r>
            <a:endParaRPr lang="en-US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-762000" y="0"/>
            <a:ext cx="6400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3200" b="1">
                <a:solidFill>
                  <a:srgbClr val="FF33CC"/>
                </a:solidFill>
              </a:rPr>
              <a:t>-</a:t>
            </a:r>
            <a:r>
              <a:rPr lang="en-US" sz="2000" b="1">
                <a:solidFill>
                  <a:srgbClr val="FF3300"/>
                </a:solidFill>
              </a:rPr>
              <a:t>Apply the </a:t>
            </a:r>
            <a:r>
              <a:rPr lang="en-US" b="1" i="1">
                <a:solidFill>
                  <a:srgbClr val="FF3300"/>
                </a:solidFill>
              </a:rPr>
              <a:t>Pauli Exclusion Principle</a:t>
            </a:r>
            <a:endParaRPr lang="en-US" b="1">
              <a:solidFill>
                <a:srgbClr val="FF3300"/>
              </a:solidFill>
            </a:endParaRPr>
          </a:p>
          <a:p>
            <a:pPr algn="ctr" eaLnBrk="0" hangingPunct="0"/>
            <a:r>
              <a:rPr lang="en-US" sz="2000" b="1">
                <a:solidFill>
                  <a:srgbClr val="FF3300"/>
                </a:solidFill>
              </a:rPr>
              <a:t> to all e’s in the n = 3 </a:t>
            </a:r>
            <a:r>
              <a:rPr lang="en-US" sz="2000" b="1">
                <a:solidFill>
                  <a:srgbClr val="FF3300"/>
                </a:solidFill>
                <a:sym typeface="Wingdings" pitchFamily="2" charset="2"/>
              </a:rPr>
              <a:t> </a:t>
            </a:r>
            <a:r>
              <a:rPr lang="en-US" sz="2000" b="1">
                <a:solidFill>
                  <a:srgbClr val="FF3300"/>
                </a:solidFill>
                <a:latin typeface="Agency FB" pitchFamily="34" charset="0"/>
                <a:sym typeface="Wingdings" pitchFamily="2" charset="2"/>
              </a:rPr>
              <a:t>l</a:t>
            </a:r>
            <a:r>
              <a:rPr lang="en-US" sz="2000" b="1">
                <a:solidFill>
                  <a:srgbClr val="FF3300"/>
                </a:solidFill>
                <a:sym typeface="Wingdings" pitchFamily="2" charset="2"/>
              </a:rPr>
              <a:t> =   0,  1,   2</a:t>
            </a:r>
          </a:p>
          <a:p>
            <a:pPr algn="ctr" eaLnBrk="0" hangingPunct="0"/>
            <a:r>
              <a:rPr lang="en-US" sz="2000" b="1">
                <a:solidFill>
                  <a:srgbClr val="FF3300"/>
                </a:solidFill>
                <a:sym typeface="Wingdings" pitchFamily="2" charset="2"/>
              </a:rPr>
              <a:t>                                                   3s,3p,3d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3600" b="1">
                <a:solidFill>
                  <a:srgbClr val="FF33CC"/>
                </a:solidFill>
              </a:rPr>
              <a:t>n</a:t>
            </a:r>
            <a:r>
              <a:rPr lang="en-US"/>
              <a:t>                  </a:t>
            </a:r>
            <a:r>
              <a:rPr lang="en-US" sz="4800" b="1">
                <a:solidFill>
                  <a:srgbClr val="FF33CC"/>
                </a:solidFill>
                <a:latin typeface="Symbol" pitchFamily="18" charset="2"/>
              </a:rPr>
              <a:t>i</a:t>
            </a:r>
            <a:r>
              <a:rPr lang="en-US" sz="3200" b="1">
                <a:solidFill>
                  <a:srgbClr val="FF33CC"/>
                </a:solidFill>
              </a:rPr>
              <a:t>      m</a:t>
            </a:r>
            <a:r>
              <a:rPr lang="en-US" sz="3200" b="1" baseline="-25000">
                <a:solidFill>
                  <a:srgbClr val="FF33CC"/>
                </a:solidFill>
              </a:rPr>
              <a:t>l</a:t>
            </a:r>
            <a:r>
              <a:rPr lang="en-US" sz="3200" b="1">
                <a:solidFill>
                  <a:srgbClr val="FF33CC"/>
                </a:solidFill>
              </a:rPr>
              <a:t>      m</a:t>
            </a:r>
            <a:r>
              <a:rPr lang="en-US" sz="3200" b="1" baseline="-25000">
                <a:solidFill>
                  <a:srgbClr val="FF33CC"/>
                </a:solidFill>
              </a:rPr>
              <a:t>s</a:t>
            </a:r>
            <a:r>
              <a:rPr lang="en-US" sz="3200" b="1">
                <a:solidFill>
                  <a:srgbClr val="FF33CC"/>
                </a:solidFill>
              </a:rPr>
              <a:t>     name    # Orb    # e</a:t>
            </a:r>
            <a:r>
              <a:rPr lang="en-US" sz="3200" b="1" baseline="30000">
                <a:solidFill>
                  <a:srgbClr val="FF33CC"/>
                </a:solidFill>
              </a:rPr>
              <a:t>-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295400" y="1416050"/>
            <a:ext cx="509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en-US" sz="2600"/>
              <a:t>0</a:t>
            </a:r>
            <a:endParaRPr lang="en-US" sz="280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182813" y="2298700"/>
            <a:ext cx="47783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 1</a:t>
            </a:r>
          </a:p>
          <a:p>
            <a:pPr algn="ctr" eaLnBrk="0" hangingPunct="0"/>
            <a:r>
              <a:rPr lang="en-US" sz="2600"/>
              <a:t> 0</a:t>
            </a:r>
          </a:p>
          <a:p>
            <a:pPr algn="ctr" eaLnBrk="0" hangingPunct="0"/>
            <a:r>
              <a:rPr lang="en-US" sz="2600"/>
              <a:t>-1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044825" y="1481138"/>
            <a:ext cx="99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+1/2,-1/2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298700" y="1416050"/>
            <a:ext cx="36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0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724400" y="1404938"/>
            <a:ext cx="533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3s</a:t>
            </a:r>
            <a:endParaRPr lang="en-US" sz="280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400800" y="1404938"/>
            <a:ext cx="36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1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7483475" y="1393825"/>
            <a:ext cx="36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2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355725" y="2286000"/>
            <a:ext cx="36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1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3040063" y="2360613"/>
            <a:ext cx="9937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+1/2,-1/2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 sz="1600"/>
              <a:t>+1/2,-1/2</a:t>
            </a:r>
          </a:p>
          <a:p>
            <a:pPr algn="ctr" eaLnBrk="0" hangingPunct="0">
              <a:lnSpc>
                <a:spcPct val="175000"/>
              </a:lnSpc>
            </a:pPr>
            <a:r>
              <a:rPr lang="en-US" sz="1600"/>
              <a:t>+1/2,-1/2</a:t>
            </a:r>
          </a:p>
        </p:txBody>
      </p:sp>
      <p:sp>
        <p:nvSpPr>
          <p:cNvPr id="83981" name="Text Box 13"/>
          <p:cNvSpPr txBox="1">
            <a:spLocks noChangeArrowheads="1"/>
          </p:cNvSpPr>
          <p:nvPr/>
        </p:nvSpPr>
        <p:spPr bwMode="auto">
          <a:xfrm>
            <a:off x="4702175" y="2286000"/>
            <a:ext cx="552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3p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6400800" y="2330450"/>
            <a:ext cx="36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3</a:t>
            </a:r>
          </a:p>
        </p:txBody>
      </p:sp>
      <p:sp>
        <p:nvSpPr>
          <p:cNvPr id="83983" name="Text Box 15"/>
          <p:cNvSpPr txBox="1">
            <a:spLocks noChangeArrowheads="1"/>
          </p:cNvSpPr>
          <p:nvPr/>
        </p:nvSpPr>
        <p:spPr bwMode="auto">
          <a:xfrm>
            <a:off x="7483475" y="2330450"/>
            <a:ext cx="36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6</a:t>
            </a:r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182813" y="4019550"/>
            <a:ext cx="4778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 2</a:t>
            </a:r>
          </a:p>
          <a:p>
            <a:pPr algn="ctr" eaLnBrk="0" hangingPunct="0"/>
            <a:r>
              <a:rPr lang="en-US" sz="2600"/>
              <a:t> 1</a:t>
            </a:r>
          </a:p>
          <a:p>
            <a:pPr algn="ctr" eaLnBrk="0" hangingPunct="0"/>
            <a:r>
              <a:rPr lang="en-US" sz="2600"/>
              <a:t> 0</a:t>
            </a:r>
          </a:p>
          <a:p>
            <a:pPr algn="ctr" eaLnBrk="0" hangingPunct="0"/>
            <a:r>
              <a:rPr lang="en-US" sz="2600"/>
              <a:t>-1</a:t>
            </a:r>
          </a:p>
          <a:p>
            <a:pPr algn="ctr" eaLnBrk="0" hangingPunct="0"/>
            <a:r>
              <a:rPr lang="en-US" sz="2600"/>
              <a:t>-2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1355725" y="4019550"/>
            <a:ext cx="36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2</a:t>
            </a:r>
          </a:p>
        </p:txBody>
      </p:sp>
      <p:sp>
        <p:nvSpPr>
          <p:cNvPr id="83986" name="Text Box 18"/>
          <p:cNvSpPr txBox="1">
            <a:spLocks noChangeArrowheads="1"/>
          </p:cNvSpPr>
          <p:nvPr/>
        </p:nvSpPr>
        <p:spPr bwMode="auto">
          <a:xfrm>
            <a:off x="3044825" y="4116388"/>
            <a:ext cx="993775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/>
              <a:t>+1/2,-1/2</a:t>
            </a:r>
          </a:p>
          <a:p>
            <a:pPr algn="ctr" eaLnBrk="0" hangingPunct="0">
              <a:lnSpc>
                <a:spcPct val="165000"/>
              </a:lnSpc>
            </a:pPr>
            <a:r>
              <a:rPr lang="en-US" sz="1600"/>
              <a:t>+1/2,-1/2</a:t>
            </a:r>
          </a:p>
          <a:p>
            <a:pPr algn="ctr" eaLnBrk="0" hangingPunct="0">
              <a:lnSpc>
                <a:spcPct val="165000"/>
              </a:lnSpc>
            </a:pPr>
            <a:r>
              <a:rPr lang="en-US" sz="1600"/>
              <a:t>+1/2,-1/2</a:t>
            </a:r>
          </a:p>
          <a:p>
            <a:pPr algn="ctr" eaLnBrk="0" hangingPunct="0">
              <a:lnSpc>
                <a:spcPct val="165000"/>
              </a:lnSpc>
            </a:pPr>
            <a:r>
              <a:rPr lang="en-US" sz="1600"/>
              <a:t>+1/2,-1/2</a:t>
            </a:r>
          </a:p>
          <a:p>
            <a:pPr algn="ctr" eaLnBrk="0" hangingPunct="0">
              <a:lnSpc>
                <a:spcPct val="165000"/>
              </a:lnSpc>
            </a:pPr>
            <a:r>
              <a:rPr lang="en-US" sz="1600"/>
              <a:t>+1/2,-1/2</a:t>
            </a: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4702175" y="3989388"/>
            <a:ext cx="552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3d</a:t>
            </a:r>
          </a:p>
        </p:txBody>
      </p:sp>
      <p:sp>
        <p:nvSpPr>
          <p:cNvPr id="83988" name="Text Box 20"/>
          <p:cNvSpPr txBox="1">
            <a:spLocks noChangeArrowheads="1"/>
          </p:cNvSpPr>
          <p:nvPr/>
        </p:nvSpPr>
        <p:spPr bwMode="auto">
          <a:xfrm>
            <a:off x="6400800" y="4002088"/>
            <a:ext cx="36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5</a:t>
            </a:r>
          </a:p>
        </p:txBody>
      </p:sp>
      <p:sp>
        <p:nvSpPr>
          <p:cNvPr id="83989" name="Text Box 21"/>
          <p:cNvSpPr txBox="1">
            <a:spLocks noChangeArrowheads="1"/>
          </p:cNvSpPr>
          <p:nvPr/>
        </p:nvSpPr>
        <p:spPr bwMode="auto">
          <a:xfrm>
            <a:off x="7391400" y="4013200"/>
            <a:ext cx="552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10</a:t>
            </a:r>
          </a:p>
        </p:txBody>
      </p:sp>
      <p:sp>
        <p:nvSpPr>
          <p:cNvPr id="83990" name="Rectangle 22"/>
          <p:cNvSpPr>
            <a:spLocks noChangeArrowheads="1"/>
          </p:cNvSpPr>
          <p:nvPr/>
        </p:nvSpPr>
        <p:spPr bwMode="auto">
          <a:xfrm>
            <a:off x="152400" y="1524000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3s</a:t>
            </a:r>
          </a:p>
        </p:txBody>
      </p:sp>
      <p:sp>
        <p:nvSpPr>
          <p:cNvPr id="83991" name="Rectangle 23"/>
          <p:cNvSpPr>
            <a:spLocks noChangeArrowheads="1"/>
          </p:cNvSpPr>
          <p:nvPr/>
        </p:nvSpPr>
        <p:spPr bwMode="auto">
          <a:xfrm>
            <a:off x="152400" y="27432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3p</a:t>
            </a:r>
          </a:p>
        </p:txBody>
      </p:sp>
      <p:sp>
        <p:nvSpPr>
          <p:cNvPr id="83992" name="Rectangle 24"/>
          <p:cNvSpPr>
            <a:spLocks noChangeArrowheads="1"/>
          </p:cNvSpPr>
          <p:nvPr/>
        </p:nvSpPr>
        <p:spPr bwMode="auto">
          <a:xfrm>
            <a:off x="228600" y="41910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3d</a:t>
            </a:r>
          </a:p>
        </p:txBody>
      </p:sp>
      <p:sp>
        <p:nvSpPr>
          <p:cNvPr id="83993" name="Rectangle 25"/>
          <p:cNvSpPr>
            <a:spLocks noChangeArrowheads="1"/>
          </p:cNvSpPr>
          <p:nvPr/>
        </p:nvSpPr>
        <p:spPr bwMode="auto">
          <a:xfrm>
            <a:off x="5334000" y="304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a table for each e</a:t>
            </a:r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4343400" y="5729288"/>
            <a:ext cx="50292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No two electrons in an atom can have the</a:t>
            </a:r>
          </a:p>
          <a:p>
            <a:r>
              <a:rPr lang="en-US" b="1">
                <a:solidFill>
                  <a:srgbClr val="FF3300"/>
                </a:solidFill>
              </a:rPr>
              <a:t>same 4 quantum numbers.</a:t>
            </a:r>
          </a:p>
          <a:p>
            <a:r>
              <a:rPr lang="en-US" b="1">
                <a:solidFill>
                  <a:srgbClr val="FF3300"/>
                </a:solidFill>
              </a:rPr>
              <a:t>Differ in </a:t>
            </a:r>
            <a:r>
              <a:rPr lang="en-US" sz="3200" b="1">
                <a:solidFill>
                  <a:srgbClr val="FF33CC"/>
                </a:solidFill>
              </a:rPr>
              <a:t>m</a:t>
            </a:r>
            <a:r>
              <a:rPr lang="en-US" sz="3200" b="1" baseline="-25000">
                <a:solidFill>
                  <a:srgbClr val="FF33CC"/>
                </a:solidFill>
              </a:rPr>
              <a:t>s</a:t>
            </a:r>
            <a:r>
              <a:rPr lang="en-US" sz="3200" b="1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83995" name="Oval 27"/>
          <p:cNvSpPr>
            <a:spLocks noChangeArrowheads="1"/>
          </p:cNvSpPr>
          <p:nvPr/>
        </p:nvSpPr>
        <p:spPr bwMode="auto">
          <a:xfrm>
            <a:off x="3048000" y="1143000"/>
            <a:ext cx="10668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>
            <a:off x="3810000" y="2133600"/>
            <a:ext cx="160020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3997" name="Oval 29"/>
          <p:cNvSpPr>
            <a:spLocks noChangeArrowheads="1"/>
          </p:cNvSpPr>
          <p:nvPr/>
        </p:nvSpPr>
        <p:spPr bwMode="auto">
          <a:xfrm>
            <a:off x="7391400" y="838200"/>
            <a:ext cx="1066800" cy="990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H="1">
            <a:off x="6096000" y="1752600"/>
            <a:ext cx="228600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3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3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3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3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83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83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3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autoUpdateAnimBg="0"/>
      <p:bldP spid="83972" grpId="0" autoUpdateAnimBg="0"/>
      <p:bldP spid="83973" grpId="0" build="p" autoUpdateAnimBg="0"/>
      <p:bldP spid="83974" grpId="0" autoUpdateAnimBg="0"/>
      <p:bldP spid="83975" grpId="0" autoUpdateAnimBg="0"/>
      <p:bldP spid="83976" grpId="0" autoUpdateAnimBg="0"/>
      <p:bldP spid="83977" grpId="0" autoUpdateAnimBg="0"/>
      <p:bldP spid="83978" grpId="0" autoUpdateAnimBg="0"/>
      <p:bldP spid="83979" grpId="0" autoUpdateAnimBg="0"/>
      <p:bldP spid="83980" grpId="0" autoUpdateAnimBg="0"/>
      <p:bldP spid="83981" grpId="0" autoUpdateAnimBg="0"/>
      <p:bldP spid="83982" grpId="0" autoUpdateAnimBg="0"/>
      <p:bldP spid="83983" grpId="0" autoUpdateAnimBg="0"/>
      <p:bldP spid="83984" grpId="0" build="p" autoUpdateAnimBg="0"/>
      <p:bldP spid="83985" grpId="0" autoUpdateAnimBg="0"/>
      <p:bldP spid="83986" grpId="0" autoUpdateAnimBg="0"/>
      <p:bldP spid="83987" grpId="0" autoUpdateAnimBg="0"/>
      <p:bldP spid="83988" grpId="0" autoUpdateAnimBg="0"/>
      <p:bldP spid="8398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 descr="07T03"/>
          <p:cNvSpPr>
            <a:spLocks noGrp="1" noChangeAspect="1" noChangeArrowheads="1"/>
          </p:cNvSpPr>
          <p:nvPr/>
        </p:nvSpPr>
        <p:spPr bwMode="auto">
          <a:xfrm>
            <a:off x="381000" y="762000"/>
            <a:ext cx="8001000" cy="3992563"/>
          </a:xfrm>
          <a:prstGeom prst="rect">
            <a:avLst/>
          </a:prstGeom>
          <a:blipFill dpi="0" rotWithShape="1">
            <a:blip r:embed="rId3"/>
            <a:srcRect/>
            <a:stretch>
              <a:fillRect r="-2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>
            <a:off x="381000" y="4495800"/>
            <a:ext cx="8001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Line 4"/>
          <p:cNvSpPr>
            <a:spLocks noChangeShapeType="1"/>
          </p:cNvSpPr>
          <p:nvPr/>
        </p:nvSpPr>
        <p:spPr bwMode="auto">
          <a:xfrm>
            <a:off x="381000" y="2209800"/>
            <a:ext cx="8001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381000" y="2667000"/>
            <a:ext cx="8001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Line 6"/>
          <p:cNvSpPr>
            <a:spLocks noChangeShapeType="1"/>
          </p:cNvSpPr>
          <p:nvPr/>
        </p:nvSpPr>
        <p:spPr bwMode="auto">
          <a:xfrm>
            <a:off x="381000" y="3352800"/>
            <a:ext cx="8001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28600" y="5654675"/>
            <a:ext cx="5781675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i="1">
                <a:solidFill>
                  <a:schemeClr val="accent2"/>
                </a:solidFill>
              </a:rPr>
              <a:t>Aufbau Principle</a:t>
            </a:r>
            <a:r>
              <a:rPr lang="en-US" sz="2000">
                <a:solidFill>
                  <a:schemeClr val="accent2"/>
                </a:solidFill>
              </a:rPr>
              <a:t>:  Electrons fill orbitals in 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order of increasing energy, 2 electrons per orbital</a:t>
            </a:r>
            <a:r>
              <a:rPr lang="en-US" sz="2000">
                <a:solidFill>
                  <a:srgbClr val="FFCC00"/>
                </a:solidFill>
              </a:rPr>
              <a:t>.</a:t>
            </a:r>
            <a:endParaRPr lang="en-US" sz="2000" b="1" i="1">
              <a:solidFill>
                <a:srgbClr val="FFCC00"/>
              </a:solidFill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930400" y="1352550"/>
            <a:ext cx="49847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200" b="1"/>
              <a:t>1s</a:t>
            </a:r>
          </a:p>
          <a:p>
            <a:pPr eaLnBrk="0" hangingPunct="0">
              <a:lnSpc>
                <a:spcPct val="150000"/>
              </a:lnSpc>
            </a:pPr>
            <a:r>
              <a:rPr lang="en-US" sz="3200" b="1"/>
              <a:t>2s         2p</a:t>
            </a:r>
          </a:p>
          <a:p>
            <a:pPr eaLnBrk="0" hangingPunct="0">
              <a:lnSpc>
                <a:spcPct val="150000"/>
              </a:lnSpc>
            </a:pPr>
            <a:r>
              <a:rPr lang="en-US" sz="3200" b="1"/>
              <a:t>3s         3p         3d</a:t>
            </a:r>
          </a:p>
          <a:p>
            <a:pPr eaLnBrk="0" hangingPunct="0">
              <a:lnSpc>
                <a:spcPct val="150000"/>
              </a:lnSpc>
            </a:pPr>
            <a:r>
              <a:rPr lang="en-US" sz="3200" b="1"/>
              <a:t>4s         4p         4d         4f</a:t>
            </a:r>
          </a:p>
          <a:p>
            <a:pPr eaLnBrk="0" hangingPunct="0">
              <a:lnSpc>
                <a:spcPct val="150000"/>
              </a:lnSpc>
            </a:pPr>
            <a:r>
              <a:rPr lang="en-US" sz="3200" b="1"/>
              <a:t>5s         5p         5d         5f</a:t>
            </a:r>
          </a:p>
          <a:p>
            <a:pPr eaLnBrk="0" hangingPunct="0">
              <a:lnSpc>
                <a:spcPct val="150000"/>
              </a:lnSpc>
            </a:pPr>
            <a:r>
              <a:rPr lang="en-US" sz="3200" b="1"/>
              <a:t>6s         6p         6d         6f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H="1">
            <a:off x="1600200" y="2695575"/>
            <a:ext cx="4267200" cy="2133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H="1">
            <a:off x="1676400" y="3305175"/>
            <a:ext cx="4495800" cy="2209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 flipH="1">
            <a:off x="1752600" y="2771775"/>
            <a:ext cx="2819400" cy="1295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H="1">
            <a:off x="1752600" y="2085975"/>
            <a:ext cx="2438400" cy="1219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>
            <a:off x="2895600" y="3533775"/>
            <a:ext cx="4419600" cy="2133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>
            <a:off x="4267200" y="3990975"/>
            <a:ext cx="3429000" cy="1676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H="1">
            <a:off x="1752600" y="1400175"/>
            <a:ext cx="990600" cy="533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H="1">
            <a:off x="1752600" y="2085975"/>
            <a:ext cx="990600" cy="533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6030" name="Picture 14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8610600" cy="1371600"/>
          </a:xfrm>
          <a:noFill/>
          <a:ln/>
        </p:spPr>
      </p:pic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685800" y="0"/>
            <a:ext cx="7772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304800" y="228600"/>
            <a:ext cx="1371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1600200" y="228600"/>
            <a:ext cx="19812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4419600" y="533400"/>
            <a:ext cx="10668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  <p:bldP spid="86020" grpId="0" autoUpdateAnimBg="0"/>
      <p:bldP spid="86021" grpId="0" animBg="1"/>
      <p:bldP spid="86022" grpId="0" animBg="1"/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sz="2400" b="1" u="sng"/>
              <a:t>Ground state electronic configurations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6781800" cy="4392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52400" y="6400800"/>
            <a:ext cx="498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FF3300"/>
                </a:solidFill>
              </a:rPr>
              <a:t>Degenerate</a:t>
            </a:r>
            <a:r>
              <a:rPr lang="en-US" b="1"/>
              <a:t> orbitals have equal energies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8600" y="762000"/>
            <a:ext cx="6248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4s                 3p                3d</a:t>
            </a:r>
          </a:p>
          <a:p>
            <a:pPr>
              <a:spcBef>
                <a:spcPct val="50000"/>
              </a:spcBef>
            </a:pPr>
            <a:r>
              <a:rPr lang="en-US"/>
              <a:t>n+l          4                  4                    5</a:t>
            </a:r>
          </a:p>
          <a:p>
            <a:pPr>
              <a:spcBef>
                <a:spcPct val="50000"/>
              </a:spcBef>
            </a:pPr>
            <a:r>
              <a:rPr lang="en-US"/>
              <a:t>Filling      2                     1                  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609600" y="0"/>
          <a:ext cx="7772400" cy="6037263"/>
        </p:xfrm>
        <a:graphic>
          <a:graphicData uri="http://schemas.openxmlformats.org/presentationml/2006/ole">
            <p:oleObj spid="_x0000_s28674" name="QuickTime Picture" r:id="rId4" imgW="6200318" imgH="4815894" progId="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rgbClr val="CC3300"/>
                </a:solidFill>
              </a:rPr>
              <a:t>Electronic Configuration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4525963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As atom</a:t>
            </a:r>
          </a:p>
          <a:p>
            <a:pPr>
              <a:buFontTx/>
              <a:buNone/>
            </a:pPr>
            <a:r>
              <a:rPr lang="en-US"/>
              <a:t> 	33 electons</a:t>
            </a:r>
          </a:p>
          <a:p>
            <a:pPr>
              <a:buFontTx/>
              <a:buNone/>
            </a:pPr>
            <a:r>
              <a:rPr lang="en-US"/>
              <a:t>		 1s</a:t>
            </a:r>
            <a:r>
              <a:rPr lang="en-US" baseline="38000"/>
              <a:t>2</a:t>
            </a:r>
            <a:r>
              <a:rPr lang="en-US"/>
              <a:t>, 2s</a:t>
            </a:r>
            <a:r>
              <a:rPr lang="en-US" baseline="38000"/>
              <a:t>2</a:t>
            </a:r>
            <a:r>
              <a:rPr lang="en-US"/>
              <a:t>, 2p</a:t>
            </a:r>
            <a:r>
              <a:rPr lang="en-US" baseline="38000"/>
              <a:t>6</a:t>
            </a:r>
            <a:r>
              <a:rPr lang="en-US"/>
              <a:t>, 3s</a:t>
            </a:r>
            <a:r>
              <a:rPr lang="en-US" baseline="38000"/>
              <a:t>2</a:t>
            </a:r>
            <a:r>
              <a:rPr lang="en-US"/>
              <a:t>, 3p</a:t>
            </a:r>
            <a:r>
              <a:rPr lang="en-US" baseline="38000"/>
              <a:t>6</a:t>
            </a:r>
            <a:r>
              <a:rPr lang="en-US"/>
              <a:t>, 4s</a:t>
            </a:r>
            <a:r>
              <a:rPr lang="en-US" baseline="38000"/>
              <a:t>2</a:t>
            </a:r>
            <a:r>
              <a:rPr lang="en-US"/>
              <a:t>, 3d</a:t>
            </a:r>
            <a:r>
              <a:rPr lang="en-US" baseline="38000"/>
              <a:t>10</a:t>
            </a:r>
            <a:r>
              <a:rPr lang="en-US"/>
              <a:t>, 4p</a:t>
            </a:r>
            <a:r>
              <a:rPr lang="en-US" baseline="38000"/>
              <a:t>3</a:t>
            </a:r>
            <a:endParaRPr lang="en-US"/>
          </a:p>
          <a:p>
            <a:pPr algn="ctr">
              <a:buFontTx/>
              <a:buNone/>
            </a:pPr>
            <a:r>
              <a:rPr lang="en-US"/>
              <a:t>or</a:t>
            </a:r>
          </a:p>
          <a:p>
            <a:pPr algn="ctr">
              <a:buFontTx/>
              <a:buNone/>
            </a:pPr>
            <a:r>
              <a:rPr lang="en-US"/>
              <a:t>[Ar] 4s</a:t>
            </a:r>
            <a:r>
              <a:rPr lang="en-US" baseline="38000"/>
              <a:t>2</a:t>
            </a:r>
            <a:r>
              <a:rPr lang="en-US"/>
              <a:t>, 3d</a:t>
            </a:r>
            <a:r>
              <a:rPr lang="en-US" baseline="38000"/>
              <a:t>10</a:t>
            </a:r>
            <a:r>
              <a:rPr lang="en-US"/>
              <a:t>, 4p</a:t>
            </a:r>
            <a:r>
              <a:rPr lang="en-US" baseline="38000"/>
              <a:t>3</a:t>
            </a:r>
          </a:p>
          <a:p>
            <a:pPr algn="ctr">
              <a:buFontTx/>
              <a:buNone/>
            </a:pPr>
            <a:endParaRPr lang="en-US" baseline="38000"/>
          </a:p>
          <a:p>
            <a:pPr algn="ctr">
              <a:buFontTx/>
              <a:buNone/>
            </a:pPr>
            <a:endParaRPr lang="en-US" baseline="38000"/>
          </a:p>
          <a:p>
            <a:pPr algn="ctr">
              <a:buFontTx/>
              <a:buNone/>
            </a:pPr>
            <a:endParaRPr lang="en-US" baseline="3800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4648200" y="388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209800" y="44958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n+l                  4           5             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305800" cy="5822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81000" y="6477000"/>
            <a:ext cx="4724400" cy="228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2057400" y="2590800"/>
            <a:ext cx="7620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2057400" y="3048000"/>
            <a:ext cx="7620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1981200" y="4419600"/>
            <a:ext cx="762000" cy="4572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6248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08288"/>
            <a:ext cx="63246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371600" y="228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3300"/>
                </a:solidFill>
              </a:rPr>
              <a:t>Exceptions for Electronic Configuration 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685800" y="4648200"/>
            <a:ext cx="30956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 Cr : [Ar] 4s</a:t>
            </a:r>
            <a:r>
              <a:rPr lang="en-US" sz="3200" baseline="38000"/>
              <a:t>2</a:t>
            </a:r>
            <a:r>
              <a:rPr lang="en-US" sz="3200"/>
              <a:t> 3d</a:t>
            </a:r>
            <a:r>
              <a:rPr lang="en-US" sz="3200" baseline="38000"/>
              <a:t>4</a:t>
            </a:r>
          </a:p>
          <a:p>
            <a:pPr>
              <a:spcBef>
                <a:spcPct val="20000"/>
              </a:spcBef>
            </a:pPr>
            <a:r>
              <a:rPr lang="en-US" sz="3200" baseline="38000"/>
              <a:t>Actual</a:t>
            </a:r>
            <a:r>
              <a:rPr lang="en-US" sz="3200"/>
              <a:t> </a:t>
            </a:r>
          </a:p>
          <a:p>
            <a:pPr>
              <a:spcBef>
                <a:spcPct val="20000"/>
              </a:spcBef>
            </a:pPr>
            <a:r>
              <a:rPr lang="en-US" sz="3200"/>
              <a:t>Cr : [Ar] 4s</a:t>
            </a:r>
            <a:r>
              <a:rPr lang="en-US" sz="3200" baseline="38000"/>
              <a:t>1</a:t>
            </a:r>
            <a:r>
              <a:rPr lang="en-US" sz="3200"/>
              <a:t> 3d</a:t>
            </a:r>
            <a:r>
              <a:rPr lang="en-US" sz="3200" baseline="38000"/>
              <a:t>5</a:t>
            </a:r>
          </a:p>
          <a:p>
            <a:pPr>
              <a:spcBef>
                <a:spcPct val="20000"/>
              </a:spcBef>
            </a:pPr>
            <a:endParaRPr lang="en-US" sz="3200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572000" y="54102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Since both s and d close in energy stability favored for ½ filled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6324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Exceptions 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52400" y="2133600"/>
            <a:ext cx="56769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 Mo: [Kr] 5s</a:t>
            </a:r>
            <a:r>
              <a:rPr lang="en-US" sz="3200" baseline="38000"/>
              <a:t>2</a:t>
            </a:r>
            <a:r>
              <a:rPr lang="en-US" sz="3200"/>
              <a:t> 4d</a:t>
            </a:r>
            <a:r>
              <a:rPr lang="en-US" sz="3200" baseline="38000"/>
              <a:t>4</a:t>
            </a:r>
          </a:p>
          <a:p>
            <a:pPr>
              <a:spcBef>
                <a:spcPct val="20000"/>
              </a:spcBef>
            </a:pPr>
            <a:r>
              <a:rPr lang="en-US" sz="3200" baseline="38000"/>
              <a:t>Actual</a:t>
            </a:r>
            <a:r>
              <a:rPr lang="en-US" sz="3200"/>
              <a:t> </a:t>
            </a:r>
          </a:p>
          <a:p>
            <a:pPr>
              <a:spcBef>
                <a:spcPct val="20000"/>
              </a:spcBef>
            </a:pPr>
            <a:r>
              <a:rPr lang="en-US" sz="3200"/>
              <a:t>Mo: [Kr] 5s</a:t>
            </a:r>
            <a:r>
              <a:rPr lang="en-US" sz="3200" baseline="38000"/>
              <a:t>1</a:t>
            </a:r>
            <a:r>
              <a:rPr lang="en-US" sz="3200"/>
              <a:t> 4d</a:t>
            </a:r>
            <a:r>
              <a:rPr lang="en-US" sz="3200" baseline="38000"/>
              <a:t>5</a:t>
            </a:r>
          </a:p>
          <a:p>
            <a:pPr>
              <a:spcBef>
                <a:spcPct val="20000"/>
              </a:spcBef>
            </a:pPr>
            <a:r>
              <a:rPr lang="en-US" sz="3200"/>
              <a:t> BUT 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</a:rPr>
              <a:t> Actual for W : [Xe] 6s</a:t>
            </a:r>
            <a:r>
              <a:rPr lang="en-US" sz="3200" baseline="38000">
                <a:solidFill>
                  <a:schemeClr val="accent2"/>
                </a:solidFill>
              </a:rPr>
              <a:t>2</a:t>
            </a:r>
            <a:r>
              <a:rPr lang="en-US" sz="3200">
                <a:solidFill>
                  <a:schemeClr val="accent2"/>
                </a:solidFill>
              </a:rPr>
              <a:t> 4f</a:t>
            </a:r>
            <a:r>
              <a:rPr lang="en-US" sz="3200" baseline="30000">
                <a:solidFill>
                  <a:schemeClr val="accent2"/>
                </a:solidFill>
              </a:rPr>
              <a:t>14 </a:t>
            </a:r>
            <a:r>
              <a:rPr lang="en-US" sz="3200">
                <a:solidFill>
                  <a:schemeClr val="accent2"/>
                </a:solidFill>
              </a:rPr>
              <a:t>5d</a:t>
            </a:r>
            <a:r>
              <a:rPr lang="en-US" sz="3200" baseline="38000">
                <a:solidFill>
                  <a:schemeClr val="accent2"/>
                </a:solidFill>
              </a:rPr>
              <a:t>4</a:t>
            </a:r>
          </a:p>
          <a:p>
            <a:pPr>
              <a:spcBef>
                <a:spcPct val="20000"/>
              </a:spcBef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114800" y="22098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Since both s and d close in energy stability favored for ½ filled s</a:t>
            </a:r>
          </a:p>
        </p:txBody>
      </p:sp>
      <p:pic>
        <p:nvPicPr>
          <p:cNvPr id="901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816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6477000" y="60198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Same for Au and Ag</a:t>
            </a:r>
          </a:p>
        </p:txBody>
      </p:sp>
      <p:sp>
        <p:nvSpPr>
          <p:cNvPr id="90121" name="Line 9"/>
          <p:cNvSpPr>
            <a:spLocks noChangeShapeType="1"/>
          </p:cNvSpPr>
          <p:nvPr/>
        </p:nvSpPr>
        <p:spPr bwMode="auto">
          <a:xfrm flipH="1" flipV="1">
            <a:off x="5867400" y="62484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1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           </a:t>
            </a:r>
            <a:r>
              <a:rPr lang="en-US" baseline="30000"/>
              <a:t>57</a:t>
            </a:r>
            <a:r>
              <a:rPr lang="en-US"/>
              <a:t>La   actual      [ Xe]</a:t>
            </a:r>
            <a:r>
              <a:rPr lang="en-US" baseline="30000"/>
              <a:t>54</a:t>
            </a:r>
            <a:r>
              <a:rPr lang="en-US"/>
              <a:t> 6S</a:t>
            </a:r>
            <a:r>
              <a:rPr lang="en-US" baseline="30000"/>
              <a:t>2</a:t>
            </a:r>
            <a:r>
              <a:rPr lang="en-US"/>
              <a:t> 5d</a:t>
            </a:r>
            <a:r>
              <a:rPr lang="en-US" baseline="30000"/>
              <a:t>1 </a:t>
            </a:r>
            <a:endParaRPr lang="en-US"/>
          </a:p>
          <a:p>
            <a:pPr>
              <a:buFontTx/>
              <a:buNone/>
            </a:pPr>
            <a:r>
              <a:rPr lang="en-US"/>
              <a:t>              </a:t>
            </a:r>
          </a:p>
          <a:p>
            <a:pPr>
              <a:buFontTx/>
              <a:buNone/>
            </a:pPr>
            <a:r>
              <a:rPr lang="en-US"/>
              <a:t>  rule                               [ Xe]</a:t>
            </a:r>
            <a:r>
              <a:rPr lang="en-US" baseline="30000"/>
              <a:t>54</a:t>
            </a:r>
            <a:r>
              <a:rPr lang="en-US"/>
              <a:t> 6S</a:t>
            </a:r>
            <a:r>
              <a:rPr lang="en-US" baseline="30000"/>
              <a:t>2</a:t>
            </a:r>
            <a:r>
              <a:rPr lang="en-US"/>
              <a:t> 4f</a:t>
            </a:r>
            <a:r>
              <a:rPr lang="en-US" baseline="30000"/>
              <a:t>1</a:t>
            </a:r>
            <a:endParaRPr lang="en-US"/>
          </a:p>
          <a:p>
            <a:pPr>
              <a:buFontTx/>
              <a:buNone/>
            </a:pPr>
            <a:r>
              <a:rPr lang="en-US"/>
              <a:t>          </a:t>
            </a:r>
          </a:p>
          <a:p>
            <a:pPr>
              <a:buFontTx/>
              <a:buNone/>
            </a:pPr>
            <a:r>
              <a:rPr lang="en-US" baseline="-25000"/>
              <a:t>89</a:t>
            </a:r>
            <a:r>
              <a:rPr lang="en-US" sz="6600" baseline="-25000"/>
              <a:t>Ac</a:t>
            </a:r>
            <a:r>
              <a:rPr lang="en-US"/>
              <a:t>   Actual                 [ Rn] 7S</a:t>
            </a:r>
            <a:r>
              <a:rPr lang="en-US" baseline="30000"/>
              <a:t>2</a:t>
            </a:r>
            <a:r>
              <a:rPr lang="en-US"/>
              <a:t> 6d</a:t>
            </a:r>
            <a:r>
              <a:rPr lang="en-US" baseline="30000"/>
              <a:t>1</a:t>
            </a:r>
            <a:endParaRPr lang="en-US"/>
          </a:p>
          <a:p>
            <a:r>
              <a:rPr lang="en-US"/>
              <a:t>              </a:t>
            </a:r>
          </a:p>
          <a:p>
            <a:pPr>
              <a:buFontTx/>
              <a:buNone/>
            </a:pPr>
            <a:r>
              <a:rPr lang="en-US">
                <a:solidFill>
                  <a:srgbClr val="FF0000"/>
                </a:solidFill>
              </a:rPr>
              <a:t>rule                       [ Rn] 7S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r>
              <a:rPr lang="en-US">
                <a:solidFill>
                  <a:srgbClr val="FF0000"/>
                </a:solidFill>
              </a:rPr>
              <a:t> 5f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r>
              <a:rPr lang="en-US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200400" y="2057400"/>
            <a:ext cx="1676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286000" y="29718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ight Arrow 6"/>
          <p:cNvSpPr/>
          <p:nvPr/>
        </p:nvSpPr>
        <p:spPr>
          <a:xfrm>
            <a:off x="2819400" y="44958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ight Arrow 6"/>
          <p:cNvSpPr/>
          <p:nvPr/>
        </p:nvSpPr>
        <p:spPr>
          <a:xfrm>
            <a:off x="1981200" y="55626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8229600" cy="4525963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>
                <a:latin typeface="Courier New" pitchFamily="49" charset="0"/>
              </a:rPr>
              <a:t>	</a:t>
            </a:r>
            <a:r>
              <a:rPr lang="en-US"/>
              <a:t>Z* =&gt; effective nuclear charge</a:t>
            </a:r>
          </a:p>
          <a:p>
            <a:pPr>
              <a:buFontTx/>
              <a:buNone/>
            </a:pPr>
            <a:r>
              <a:rPr lang="en-US"/>
              <a:t>  Z* = Z - 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S =&gt; shielding as defined by Slater’s Rules</a:t>
            </a: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82296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8763000" cy="901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2362200" y="2895600"/>
            <a:ext cx="6248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52400" y="2438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609600"/>
          </a:xfrm>
          <a:noFill/>
          <a:ln/>
        </p:spPr>
        <p:txBody>
          <a:bodyPr lIns="92075" tIns="46038" rIns="92075" bIns="46038"/>
          <a:lstStyle/>
          <a:p>
            <a:r>
              <a:rPr lang="en-US" sz="3600" b="1">
                <a:solidFill>
                  <a:srgbClr val="CC3300"/>
                </a:solidFill>
              </a:rPr>
              <a:t>Slater's Rules for Calculating Shielding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257800"/>
          </a:xfrm>
          <a:noFill/>
          <a:ln/>
        </p:spPr>
        <p:txBody>
          <a:bodyPr lIns="92075" tIns="46038" rIns="92075" bIns="46038"/>
          <a:lstStyle/>
          <a:p>
            <a:pPr marL="609600" indent="-609600">
              <a:buFontTx/>
              <a:buAutoNum type="arabicPeriod"/>
            </a:pPr>
            <a:r>
              <a:rPr lang="en-US" sz="2800"/>
              <a:t>for [ns, np] e-s, e-s to the right in the modified electronic configuration contribute nothing</a:t>
            </a:r>
          </a:p>
          <a:p>
            <a:pPr marL="609600" indent="-609600">
              <a:buFontTx/>
              <a:buNone/>
            </a:pPr>
            <a:r>
              <a:rPr lang="en-US" sz="2800"/>
              <a:t>2. for [ns, np] e-s, other electrons of same group contribute 0.35 each (except 1s, 0.3)</a:t>
            </a:r>
          </a:p>
          <a:p>
            <a:pPr marL="609600" indent="-609600">
              <a:buFontTx/>
              <a:buNone/>
            </a:pPr>
            <a:r>
              <a:rPr lang="en-US" sz="2800"/>
              <a:t>3. each electron in n - 1 group, contribute 0.85</a:t>
            </a:r>
          </a:p>
          <a:p>
            <a:pPr marL="609600" indent="-609600">
              <a:buFontTx/>
              <a:buNone/>
            </a:pPr>
            <a:r>
              <a:rPr lang="en-US" sz="2800"/>
              <a:t>4. each electron in n - 2 group, contribute 1.0</a:t>
            </a:r>
          </a:p>
          <a:p>
            <a:pPr marL="609600" indent="-609600">
              <a:buFontTx/>
              <a:buNone/>
            </a:pPr>
            <a:r>
              <a:rPr lang="en-US" sz="2800"/>
              <a:t>5. nd &amp; nf group, rules 1 &amp; 2 remain the same, all electrons to the left contribute 1.0</a:t>
            </a:r>
          </a:p>
          <a:p>
            <a:pPr marL="609600" indent="-609600">
              <a:buFontTx/>
              <a:buNone/>
            </a:pPr>
            <a:r>
              <a:rPr lang="en-US"/>
              <a:t>modified electronic configuration</a:t>
            </a:r>
          </a:p>
          <a:p>
            <a:pPr marL="609600" indent="-609600">
              <a:buFontTx/>
              <a:buNone/>
            </a:pPr>
            <a:r>
              <a:rPr lang="en-US"/>
              <a:t>			[1s][2s2p][3s3p][3d][4s] etc</a:t>
            </a:r>
            <a:endParaRPr lang="en-US" sz="280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858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3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000" b="1">
                <a:solidFill>
                  <a:srgbClr val="CC3300"/>
                </a:solidFill>
              </a:rPr>
              <a:t>Example: for a 3 d electron in Ni atom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 Ni :[Ar]4s</a:t>
            </a:r>
            <a:r>
              <a:rPr lang="en-US" baseline="30000"/>
              <a:t>2 </a:t>
            </a:r>
            <a:r>
              <a:rPr lang="en-US"/>
              <a:t>3d</a:t>
            </a:r>
            <a:r>
              <a:rPr lang="en-US" baseline="30000"/>
              <a:t>8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Z*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1295400" y="3200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 flipV="1">
            <a:off x="2438400" y="2286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2514600" y="2286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2438400" y="220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2438400" y="3276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2438400" y="4038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590800" y="182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4s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2819400" y="4038600"/>
            <a:ext cx="43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3d</a:t>
            </a: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3733800" y="20574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4.05</a:t>
            </a:r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3810000" y="38862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7.55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4876800" y="17526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4s e’s are easier to remove because they are less bonded to the nucleus  </a:t>
            </a:r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457200" y="4876800"/>
            <a:ext cx="297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Ni</a:t>
            </a:r>
            <a:r>
              <a:rPr lang="en-US" sz="3200" baseline="30000"/>
              <a:t>2+</a:t>
            </a:r>
            <a:r>
              <a:rPr lang="en-US" sz="3200"/>
              <a:t> :[Ar]4s</a:t>
            </a:r>
            <a:r>
              <a:rPr lang="en-US" sz="3200" baseline="30000"/>
              <a:t>0 </a:t>
            </a:r>
            <a:r>
              <a:rPr lang="en-US" sz="3200"/>
              <a:t>3d</a:t>
            </a:r>
            <a:r>
              <a:rPr lang="en-US" sz="3200" baseline="30000"/>
              <a:t>8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1600200" y="5867400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In general , the “ n+1” S e’s are easier to remove than the nd e’s. Even though they fill first</a:t>
            </a:r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304800" y="5257800"/>
            <a:ext cx="8534400" cy="1600200"/>
          </a:xfrm>
          <a:prstGeom prst="irregularSeal2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8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03325" y="304800"/>
            <a:ext cx="6737350" cy="6172200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en-US"/>
              <a:t>Structure of the Atom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2819400" cy="24384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dirty="0"/>
              <a:t>Composed of:</a:t>
            </a:r>
          </a:p>
          <a:p>
            <a:r>
              <a:rPr lang="en-US" dirty="0" smtClean="0"/>
              <a:t>Protons</a:t>
            </a:r>
            <a:endParaRPr lang="en-US" dirty="0"/>
          </a:p>
          <a:p>
            <a:r>
              <a:rPr lang="en-US" dirty="0" smtClean="0"/>
              <a:t>Neutrons</a:t>
            </a:r>
            <a:endParaRPr lang="en-US" dirty="0"/>
          </a:p>
          <a:p>
            <a:r>
              <a:rPr lang="en-US" dirty="0" smtClean="0"/>
              <a:t>Electrons</a:t>
            </a:r>
            <a:endParaRPr lang="en-US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352800" y="981075"/>
            <a:ext cx="47997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Protons</a:t>
            </a:r>
            <a:endParaRPr lang="en-US" sz="20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Found 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</a:rPr>
              <a:t>in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the nucleus</a:t>
            </a:r>
            <a:endParaRPr lang="en-US" sz="2400" dirty="0">
              <a:solidFill>
                <a:srgbClr val="CC3300"/>
              </a:solidFill>
              <a:latin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Relative charge: +1 each</a:t>
            </a:r>
            <a:endParaRPr lang="en-US" sz="2400" dirty="0">
              <a:solidFill>
                <a:srgbClr val="CC3300"/>
              </a:solidFill>
              <a:latin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Relative mass: 1.0073 </a:t>
            </a:r>
            <a:r>
              <a:rPr lang="en-US" sz="2400" dirty="0" err="1" smtClean="0">
                <a:solidFill>
                  <a:srgbClr val="CC3300"/>
                </a:solidFill>
                <a:latin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each</a:t>
            </a:r>
            <a:endParaRPr lang="en-US" sz="240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336925" y="2635984"/>
            <a:ext cx="47997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Neutrons</a:t>
            </a:r>
            <a:endParaRPr lang="en-US" sz="2400" dirty="0">
              <a:solidFill>
                <a:srgbClr val="CC3300"/>
              </a:solidFill>
              <a:latin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Found 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</a:rPr>
              <a:t>in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the nucleus</a:t>
            </a:r>
            <a:endParaRPr lang="en-US" sz="2400" dirty="0">
              <a:solidFill>
                <a:srgbClr val="CC3300"/>
              </a:solidFill>
              <a:latin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Neutral 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</a:rPr>
              <a:t>charge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Relative mass: 1.0087 </a:t>
            </a:r>
            <a:r>
              <a:rPr lang="en-US" sz="2400" dirty="0" err="1" smtClean="0">
                <a:solidFill>
                  <a:srgbClr val="CC3300"/>
                </a:solidFill>
                <a:latin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each</a:t>
            </a:r>
            <a:endParaRPr lang="en-US" sz="2400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52801" y="4181475"/>
            <a:ext cx="5486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CC3300"/>
                </a:solidFill>
                <a:latin typeface="Times New Roman" pitchFamily="18" charset="0"/>
              </a:rPr>
              <a:t>Electrons</a:t>
            </a:r>
            <a:endParaRPr lang="en-US" sz="2800" dirty="0">
              <a:solidFill>
                <a:srgbClr val="CC3300"/>
              </a:solidFill>
              <a:latin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Found </a:t>
            </a:r>
            <a:r>
              <a:rPr lang="en-US" sz="2400" dirty="0">
                <a:solidFill>
                  <a:srgbClr val="CC3300"/>
                </a:solidFill>
                <a:latin typeface="Times New Roman" pitchFamily="18" charset="0"/>
              </a:rPr>
              <a:t>in 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a cloud outside the nucleus</a:t>
            </a:r>
            <a:endParaRPr lang="en-US" sz="2400" dirty="0">
              <a:solidFill>
                <a:srgbClr val="CC3300"/>
              </a:solidFill>
              <a:latin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Relative charge: -1 each</a:t>
            </a:r>
            <a:endParaRPr lang="en-US" sz="2400" dirty="0">
              <a:solidFill>
                <a:srgbClr val="CC3300"/>
              </a:solidFill>
              <a:latin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Relative mass: 0.00055 </a:t>
            </a:r>
            <a:r>
              <a:rPr lang="en-US" sz="2400" dirty="0" err="1" smtClean="0">
                <a:solidFill>
                  <a:srgbClr val="CC3300"/>
                </a:solidFill>
                <a:latin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CC3300"/>
                </a:solidFill>
                <a:latin typeface="Times New Roman" pitchFamily="18" charset="0"/>
              </a:rPr>
              <a:t> each 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</a:rPr>
              <a:t>(almost negligible vs. proton or neutron)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  <p:bldP spid="8196" grpId="0" autoUpdateAnimBg="0"/>
      <p:bldP spid="8197" grpId="0" autoUpdateAnimBg="0"/>
      <p:bldP spid="819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096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3600" b="1">
                <a:solidFill>
                  <a:srgbClr val="CC3300"/>
                </a:solidFill>
              </a:rPr>
              <a:t>Examples: for the 4 s electron in Cu atom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077200" cy="51816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[1s</a:t>
            </a:r>
            <a:r>
              <a:rPr lang="en-US" baseline="30000"/>
              <a:t>2</a:t>
            </a:r>
            <a:r>
              <a:rPr lang="en-US"/>
              <a:t>][2s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][3s</a:t>
            </a:r>
            <a:r>
              <a:rPr lang="en-US" baseline="30000"/>
              <a:t>2</a:t>
            </a:r>
            <a:r>
              <a:rPr lang="en-US"/>
              <a:t>3p</a:t>
            </a:r>
            <a:r>
              <a:rPr lang="en-US" baseline="30000"/>
              <a:t>6</a:t>
            </a:r>
            <a:r>
              <a:rPr lang="en-US"/>
              <a:t>][3d</a:t>
            </a:r>
            <a:r>
              <a:rPr lang="en-US" baseline="30000"/>
              <a:t>10</a:t>
            </a:r>
            <a:r>
              <a:rPr lang="en-US"/>
              <a:t>][4s</a:t>
            </a:r>
            <a:r>
              <a:rPr lang="en-US" baseline="30000"/>
              <a:t>1</a:t>
            </a:r>
            <a:r>
              <a:rPr lang="en-US"/>
              <a:t>]</a:t>
            </a:r>
          </a:p>
          <a:p>
            <a:pPr>
              <a:buFontTx/>
              <a:buNone/>
            </a:pPr>
            <a:r>
              <a:rPr lang="en-US"/>
              <a:t>		n - 2 group =&gt; 10 * 1.0</a:t>
            </a:r>
          </a:p>
          <a:p>
            <a:pPr>
              <a:buFontTx/>
              <a:buNone/>
            </a:pPr>
            <a:r>
              <a:rPr lang="en-US"/>
              <a:t>		n - 1 group =&gt; 18 * 0.85</a:t>
            </a:r>
          </a:p>
          <a:p>
            <a:pPr>
              <a:buFontTx/>
              <a:buNone/>
            </a:pPr>
            <a:r>
              <a:rPr lang="en-US"/>
              <a:t>		n group     =&gt;    0 * 0.35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(4s) Z* = 29 - ((10 * 1.0)  + (18 * 0.85) + (0 * 0.35))</a:t>
            </a:r>
          </a:p>
          <a:p>
            <a:pPr>
              <a:buFontTx/>
              <a:buNone/>
            </a:pPr>
            <a:r>
              <a:rPr lang="en-US"/>
              <a:t>	   = 29 - 10 - 15.3</a:t>
            </a:r>
          </a:p>
          <a:p>
            <a:pPr>
              <a:buFontTx/>
              <a:buNone/>
            </a:pPr>
            <a:r>
              <a:rPr lang="en-US"/>
              <a:t>	   = 3.7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685800"/>
          </a:xfrm>
          <a:noFill/>
          <a:ln/>
        </p:spPr>
        <p:txBody>
          <a:bodyPr lIns="92075" tIns="46038" rIns="92075" bIns="46038"/>
          <a:lstStyle/>
          <a:p>
            <a:pPr algn="l"/>
            <a:r>
              <a:rPr lang="en-US" sz="4000" b="1">
                <a:solidFill>
                  <a:srgbClr val="CC3300"/>
                </a:solidFill>
              </a:rPr>
              <a:t>Example: for a 3 d electron in Cu atom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[1s</a:t>
            </a:r>
            <a:r>
              <a:rPr lang="en-US" baseline="30000"/>
              <a:t>2</a:t>
            </a:r>
            <a:r>
              <a:rPr lang="en-US"/>
              <a:t>][2s</a:t>
            </a:r>
            <a:r>
              <a:rPr lang="en-US" baseline="30000"/>
              <a:t>2</a:t>
            </a:r>
            <a:r>
              <a:rPr lang="en-US"/>
              <a:t>2p</a:t>
            </a:r>
            <a:r>
              <a:rPr lang="en-US" baseline="30000"/>
              <a:t>6</a:t>
            </a:r>
            <a:r>
              <a:rPr lang="en-US"/>
              <a:t>][3s</a:t>
            </a:r>
            <a:r>
              <a:rPr lang="en-US" baseline="30000"/>
              <a:t>2</a:t>
            </a:r>
            <a:r>
              <a:rPr lang="en-US"/>
              <a:t>3p</a:t>
            </a:r>
            <a:r>
              <a:rPr lang="en-US" baseline="30000"/>
              <a:t>6</a:t>
            </a:r>
            <a:r>
              <a:rPr lang="en-US"/>
              <a:t>][3d</a:t>
            </a:r>
            <a:r>
              <a:rPr lang="en-US" baseline="30000"/>
              <a:t>10</a:t>
            </a:r>
            <a:r>
              <a:rPr lang="en-US"/>
              <a:t>][4s</a:t>
            </a:r>
            <a:r>
              <a:rPr lang="en-US" baseline="30000"/>
              <a:t>1</a:t>
            </a:r>
            <a:r>
              <a:rPr lang="en-US"/>
              <a:t>]</a:t>
            </a:r>
          </a:p>
          <a:p>
            <a:pPr>
              <a:buFontTx/>
              <a:buNone/>
            </a:pPr>
            <a:r>
              <a:rPr lang="en-US"/>
              <a:t>rule 5. group	</a:t>
            </a:r>
          </a:p>
          <a:p>
            <a:pPr>
              <a:buFontTx/>
              <a:buNone/>
            </a:pPr>
            <a:r>
              <a:rPr lang="en-US"/>
              <a:t>	18 * 1.0</a:t>
            </a:r>
          </a:p>
          <a:p>
            <a:pPr>
              <a:buFontTx/>
              <a:buNone/>
            </a:pPr>
            <a:r>
              <a:rPr lang="en-US"/>
              <a:t> 9 other d electrons * 0.35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(3d) Z* = 29 - ((18 * 1.0)  + (9 * 0.35))</a:t>
            </a:r>
          </a:p>
          <a:p>
            <a:pPr>
              <a:buFontTx/>
              <a:buNone/>
            </a:pPr>
            <a:r>
              <a:rPr lang="en-US"/>
              <a:t>		   = 29 - 18 - 3.2</a:t>
            </a:r>
          </a:p>
          <a:p>
            <a:pPr>
              <a:buFontTx/>
              <a:buNone/>
            </a:pPr>
            <a:r>
              <a:rPr lang="en-US"/>
              <a:t>		   = 7.8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62000" y="2209800"/>
            <a:ext cx="6308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FF00FF"/>
                </a:solidFill>
              </a:rPr>
              <a:t>    </a:t>
            </a:r>
            <a:r>
              <a:rPr lang="en-US" sz="2000" b="1" i="1">
                <a:solidFill>
                  <a:srgbClr val="FF00FF"/>
                </a:solidFill>
              </a:rPr>
              <a:t>First Ionization Energy (IE</a:t>
            </a:r>
            <a:r>
              <a:rPr lang="en-US" sz="2000" b="1" i="1" baseline="-25000">
                <a:solidFill>
                  <a:srgbClr val="FF00FF"/>
                </a:solidFill>
              </a:rPr>
              <a:t>1</a:t>
            </a:r>
            <a:r>
              <a:rPr lang="en-US" sz="2000" b="1" i="1">
                <a:solidFill>
                  <a:srgbClr val="FF00FF"/>
                </a:solidFill>
              </a:rPr>
              <a:t>)</a:t>
            </a:r>
            <a:endParaRPr lang="en-US" sz="2000">
              <a:solidFill>
                <a:srgbClr val="FF00FF"/>
              </a:solidFill>
            </a:endParaRPr>
          </a:p>
          <a:p>
            <a:pPr eaLnBrk="0" hangingPunct="0">
              <a:lnSpc>
                <a:spcPct val="140000"/>
              </a:lnSpc>
            </a:pPr>
            <a:r>
              <a:rPr lang="en-US" sz="2000" b="1" i="1">
                <a:solidFill>
                  <a:srgbClr val="00FFFF"/>
                </a:solidFill>
              </a:rPr>
              <a:t>       </a:t>
            </a:r>
            <a:r>
              <a:rPr lang="en-US" sz="2000"/>
              <a:t>M 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 M</a:t>
            </a:r>
            <a:r>
              <a:rPr lang="en-US" sz="2000" baseline="30000"/>
              <a:t>+</a:t>
            </a:r>
            <a:r>
              <a:rPr lang="en-US" sz="2000"/>
              <a:t> + e</a:t>
            </a:r>
            <a:r>
              <a:rPr lang="en-US" sz="2000" baseline="30000"/>
              <a:t>-</a:t>
            </a:r>
            <a:r>
              <a:rPr lang="en-US" sz="2000"/>
              <a:t>         IE</a:t>
            </a:r>
            <a:r>
              <a:rPr lang="en-US" sz="2000" baseline="-25000"/>
              <a:t>1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</a:t>
            </a:r>
          </a:p>
          <a:p>
            <a:pPr eaLnBrk="0" hangingPunct="0">
              <a:lnSpc>
                <a:spcPct val="140000"/>
              </a:lnSpc>
            </a:pPr>
            <a:r>
              <a:rPr lang="en-US" sz="2000"/>
              <a:t>i.e.  Mg 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 Mg</a:t>
            </a:r>
            <a:r>
              <a:rPr lang="en-US" sz="2000" baseline="30000"/>
              <a:t>+</a:t>
            </a:r>
            <a:r>
              <a:rPr lang="en-US" sz="2000"/>
              <a:t> + e</a:t>
            </a:r>
            <a:r>
              <a:rPr lang="en-US" sz="2000" baseline="30000"/>
              <a:t>-</a:t>
            </a:r>
            <a:r>
              <a:rPr lang="en-US" sz="2000"/>
              <a:t>         IE</a:t>
            </a:r>
            <a:r>
              <a:rPr lang="en-US" sz="2000" baseline="-25000"/>
              <a:t>1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 = 738 kJ/mol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62000" y="3602038"/>
            <a:ext cx="6370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FF00FF"/>
                </a:solidFill>
              </a:rPr>
              <a:t>    </a:t>
            </a:r>
            <a:r>
              <a:rPr lang="en-US" sz="2000" b="1" i="1">
                <a:solidFill>
                  <a:srgbClr val="FF00FF"/>
                </a:solidFill>
              </a:rPr>
              <a:t>Second Ionization Energy (IE</a:t>
            </a:r>
            <a:r>
              <a:rPr lang="en-US" sz="2000" b="1" i="1" baseline="-25000">
                <a:solidFill>
                  <a:srgbClr val="FF00FF"/>
                </a:solidFill>
              </a:rPr>
              <a:t>2</a:t>
            </a:r>
            <a:r>
              <a:rPr lang="en-US" sz="2000" b="1" i="1">
                <a:solidFill>
                  <a:srgbClr val="FF00FF"/>
                </a:solidFill>
              </a:rPr>
              <a:t>)</a:t>
            </a:r>
            <a:endParaRPr lang="en-US" sz="2000">
              <a:solidFill>
                <a:srgbClr val="FF00FF"/>
              </a:solidFill>
            </a:endParaRPr>
          </a:p>
          <a:p>
            <a:pPr eaLnBrk="0" hangingPunct="0">
              <a:lnSpc>
                <a:spcPct val="140000"/>
              </a:lnSpc>
            </a:pPr>
            <a:r>
              <a:rPr lang="en-US" sz="2000" b="1" i="1">
                <a:solidFill>
                  <a:srgbClr val="00FFFF"/>
                </a:solidFill>
              </a:rPr>
              <a:t>       </a:t>
            </a:r>
            <a:r>
              <a:rPr lang="en-US" sz="2000"/>
              <a:t>M</a:t>
            </a:r>
            <a:r>
              <a:rPr lang="en-US" sz="2000" baseline="30000"/>
              <a:t>+</a:t>
            </a:r>
            <a:r>
              <a:rPr lang="en-US" sz="2000"/>
              <a:t> 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 M</a:t>
            </a:r>
            <a:r>
              <a:rPr lang="en-US" sz="2000" baseline="30000"/>
              <a:t>2+</a:t>
            </a:r>
            <a:r>
              <a:rPr lang="en-US" sz="2000"/>
              <a:t> + e</a:t>
            </a:r>
            <a:r>
              <a:rPr lang="en-US" sz="2000" baseline="30000"/>
              <a:t>-</a:t>
            </a:r>
            <a:r>
              <a:rPr lang="en-US" sz="2000"/>
              <a:t>         IE</a:t>
            </a:r>
            <a:r>
              <a:rPr lang="en-US" sz="2000" baseline="-25000"/>
              <a:t>2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</a:t>
            </a:r>
          </a:p>
          <a:p>
            <a:pPr eaLnBrk="0" hangingPunct="0">
              <a:lnSpc>
                <a:spcPct val="140000"/>
              </a:lnSpc>
            </a:pPr>
            <a:r>
              <a:rPr lang="en-US" sz="2000"/>
              <a:t>i.e.  Mg</a:t>
            </a:r>
            <a:r>
              <a:rPr lang="en-US" sz="2000" baseline="30000"/>
              <a:t>+</a:t>
            </a:r>
            <a:r>
              <a:rPr lang="en-US" sz="2000"/>
              <a:t>  </a:t>
            </a:r>
            <a:r>
              <a:rPr lang="en-US" sz="2000">
                <a:sym typeface="Symbol" pitchFamily="18" charset="2"/>
              </a:rPr>
              <a:t></a:t>
            </a:r>
            <a:r>
              <a:rPr lang="en-US" sz="2000"/>
              <a:t>  Mg</a:t>
            </a:r>
            <a:r>
              <a:rPr lang="en-US" sz="2000" baseline="30000"/>
              <a:t>2+</a:t>
            </a:r>
            <a:r>
              <a:rPr lang="en-US" sz="2000"/>
              <a:t> + e</a:t>
            </a:r>
            <a:r>
              <a:rPr lang="en-US" sz="2000" baseline="30000"/>
              <a:t>-</a:t>
            </a:r>
            <a:r>
              <a:rPr lang="en-US" sz="2000"/>
              <a:t>     IE</a:t>
            </a:r>
            <a:r>
              <a:rPr lang="en-US" sz="2000" baseline="-25000"/>
              <a:t>2</a:t>
            </a:r>
            <a:r>
              <a:rPr lang="en-US" sz="2000"/>
              <a:t> =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E = 1450 kJ/mol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762000" y="5149850"/>
            <a:ext cx="78486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FF00FF"/>
                </a:solidFill>
              </a:rPr>
              <a:t>    Third Ionization Energy (IE</a:t>
            </a:r>
            <a:r>
              <a:rPr lang="en-US" sz="2400" b="1" i="1" baseline="-25000">
                <a:solidFill>
                  <a:srgbClr val="FF00FF"/>
                </a:solidFill>
              </a:rPr>
              <a:t>3</a:t>
            </a:r>
            <a:r>
              <a:rPr lang="en-US" sz="2400" b="1" i="1">
                <a:solidFill>
                  <a:srgbClr val="FF00FF"/>
                </a:solidFill>
              </a:rPr>
              <a:t>)</a:t>
            </a:r>
            <a:endParaRPr lang="en-US" sz="2400">
              <a:solidFill>
                <a:srgbClr val="FF00FF"/>
              </a:solidFill>
            </a:endParaRPr>
          </a:p>
          <a:p>
            <a:pPr eaLnBrk="0" hangingPunct="0">
              <a:lnSpc>
                <a:spcPct val="140000"/>
              </a:lnSpc>
            </a:pPr>
            <a:r>
              <a:rPr lang="en-US" sz="2400" b="1" i="1">
                <a:solidFill>
                  <a:srgbClr val="00FFFF"/>
                </a:solidFill>
              </a:rPr>
              <a:t>       </a:t>
            </a:r>
            <a:r>
              <a:rPr lang="en-US" sz="2400"/>
              <a:t>M</a:t>
            </a:r>
            <a:r>
              <a:rPr lang="en-US" sz="2400" baseline="30000"/>
              <a:t>2+</a:t>
            </a:r>
            <a:r>
              <a:rPr lang="en-US" sz="2400"/>
              <a:t>  </a:t>
            </a:r>
            <a:r>
              <a:rPr lang="en-US" sz="2400">
                <a:sym typeface="Symbol" pitchFamily="18" charset="2"/>
              </a:rPr>
              <a:t></a:t>
            </a:r>
            <a:r>
              <a:rPr lang="en-US" sz="2400"/>
              <a:t>  M</a:t>
            </a:r>
            <a:r>
              <a:rPr lang="en-US" sz="2400" baseline="30000"/>
              <a:t>3+</a:t>
            </a:r>
            <a:r>
              <a:rPr lang="en-US" sz="2400"/>
              <a:t> + e</a:t>
            </a:r>
            <a:r>
              <a:rPr lang="en-US" sz="2400" baseline="30000"/>
              <a:t>-</a:t>
            </a:r>
            <a:r>
              <a:rPr lang="en-US" sz="2400"/>
              <a:t>         IE</a:t>
            </a:r>
            <a:r>
              <a:rPr lang="en-US" sz="2400" baseline="-25000"/>
              <a:t>3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/>
              <a:t>E</a:t>
            </a:r>
          </a:p>
          <a:p>
            <a:pPr eaLnBrk="0" hangingPunct="0">
              <a:lnSpc>
                <a:spcPct val="140000"/>
              </a:lnSpc>
            </a:pPr>
            <a:r>
              <a:rPr lang="en-US" sz="2400"/>
              <a:t>i.e.  Mg</a:t>
            </a:r>
            <a:r>
              <a:rPr lang="en-US" sz="2400" baseline="30000"/>
              <a:t>2+</a:t>
            </a:r>
            <a:r>
              <a:rPr lang="en-US" sz="2400"/>
              <a:t>  </a:t>
            </a:r>
            <a:r>
              <a:rPr lang="en-US" sz="2400">
                <a:sym typeface="Symbol" pitchFamily="18" charset="2"/>
              </a:rPr>
              <a:t></a:t>
            </a:r>
            <a:r>
              <a:rPr lang="en-US" sz="2400"/>
              <a:t>  Mg</a:t>
            </a:r>
            <a:r>
              <a:rPr lang="en-US" sz="2400" baseline="30000"/>
              <a:t>3+</a:t>
            </a:r>
            <a:r>
              <a:rPr lang="en-US" sz="2400"/>
              <a:t> + e</a:t>
            </a:r>
            <a:r>
              <a:rPr lang="en-US" sz="2400" baseline="30000"/>
              <a:t>-</a:t>
            </a:r>
            <a:r>
              <a:rPr lang="en-US" sz="2400"/>
              <a:t>     IE</a:t>
            </a:r>
            <a:r>
              <a:rPr lang="en-US" sz="2400" baseline="-25000"/>
              <a:t>3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/>
              <a:t>E = 7734 kJ/mol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5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5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5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build="p" autoUpdateAnimBg="0"/>
      <p:bldP spid="55305" grpId="0" autoUpdateAnimBg="0"/>
      <p:bldP spid="5530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04800" y="228600"/>
            <a:ext cx="777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/>
              <a:t>Factors Affecting the Ionization Energy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990600"/>
            <a:ext cx="5745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b="1">
                <a:solidFill>
                  <a:srgbClr val="FF00FF"/>
                </a:solidFill>
              </a:rPr>
              <a:t>1.  Effective Nuclear Charge (Z</a:t>
            </a:r>
            <a:r>
              <a:rPr lang="en-US" sz="2800" b="1" baseline="-25000">
                <a:solidFill>
                  <a:srgbClr val="FF00FF"/>
                </a:solidFill>
              </a:rPr>
              <a:t>eff</a:t>
            </a:r>
            <a:r>
              <a:rPr lang="en-US" sz="2800" b="1">
                <a:solidFill>
                  <a:srgbClr val="FF00FF"/>
                </a:solidFill>
              </a:rPr>
              <a:t>)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281113" y="1905000"/>
            <a:ext cx="6643687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600"/>
              <a:t>A larger value of Z</a:t>
            </a:r>
            <a:r>
              <a:rPr lang="en-US" sz="2600" baseline="-25000"/>
              <a:t>eff</a:t>
            </a:r>
            <a:r>
              <a:rPr lang="en-US" sz="2600"/>
              <a:t> means that the valence electron will have a greater attraction to the nucleus, increasing the Ionization Energy.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812800" y="3581400"/>
            <a:ext cx="5684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 b="1">
                <a:solidFill>
                  <a:srgbClr val="FF00FF"/>
                </a:solidFill>
              </a:rPr>
              <a:t>2.  Distance from the nucleus (n)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371600" y="4267200"/>
            <a:ext cx="6553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600"/>
              <a:t>Valence electrons further from the nucleus will have a weaker attraction, decreasing the Ionization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  <p:bldP spid="56325" grpId="0" autoUpdateAnimBg="0"/>
      <p:bldP spid="56326" grpId="0" autoUpdateAnimBg="0"/>
      <p:bldP spid="56327" grpId="0" autoUpdateAnimBg="0"/>
      <p:bldP spid="5632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3187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Ionization Energies</a:t>
            </a:r>
            <a:endParaRPr lang="en-US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2667000" y="3733800"/>
            <a:ext cx="4318000" cy="1790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</a:rPr>
              <a:t>          Periodic Table</a:t>
            </a: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7164388" y="3484563"/>
            <a:ext cx="731837" cy="2076450"/>
            <a:chOff x="4513" y="2195"/>
            <a:chExt cx="461" cy="1308"/>
          </a:xfrm>
        </p:grpSpPr>
        <p:sp>
          <p:nvSpPr>
            <p:cNvPr id="102405" name="Line 5"/>
            <p:cNvSpPr>
              <a:spLocks noChangeShapeType="1"/>
            </p:cNvSpPr>
            <p:nvPr/>
          </p:nvSpPr>
          <p:spPr bwMode="auto">
            <a:xfrm>
              <a:off x="4513" y="2423"/>
              <a:ext cx="0" cy="1008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 type="triangle" w="lg" len="lg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6" name="Text Box 6"/>
            <p:cNvSpPr txBox="1">
              <a:spLocks noChangeArrowheads="1"/>
            </p:cNvSpPr>
            <p:nvPr/>
          </p:nvSpPr>
          <p:spPr bwMode="auto">
            <a:xfrm rot="-5400000">
              <a:off x="4176" y="2705"/>
              <a:ext cx="1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33CCFF"/>
                  </a:solidFill>
                </a:rPr>
                <a:t>IE</a:t>
              </a:r>
              <a:r>
                <a:rPr lang="en-US" sz="2400" b="1" baseline="-25000">
                  <a:solidFill>
                    <a:srgbClr val="33CCFF"/>
                  </a:solidFill>
                </a:rPr>
                <a:t>1</a:t>
              </a:r>
              <a:r>
                <a:rPr lang="en-US" sz="2400" b="1">
                  <a:solidFill>
                    <a:srgbClr val="33CCFF"/>
                  </a:solidFill>
                </a:rPr>
                <a:t> increases</a:t>
              </a:r>
            </a:p>
          </p:txBody>
        </p:sp>
      </p:grpSp>
      <p:grpSp>
        <p:nvGrpSpPr>
          <p:cNvPr id="102407" name="Group 7"/>
          <p:cNvGrpSpPr>
            <a:grpSpLocks/>
          </p:cNvGrpSpPr>
          <p:nvPr/>
        </p:nvGrpSpPr>
        <p:grpSpPr bwMode="auto">
          <a:xfrm>
            <a:off x="2895600" y="5886450"/>
            <a:ext cx="3048000" cy="514350"/>
            <a:chOff x="1824" y="3708"/>
            <a:chExt cx="1920" cy="324"/>
          </a:xfrm>
        </p:grpSpPr>
        <p:sp>
          <p:nvSpPr>
            <p:cNvPr id="102408" name="Line 8"/>
            <p:cNvSpPr>
              <a:spLocks noChangeShapeType="1"/>
            </p:cNvSpPr>
            <p:nvPr/>
          </p:nvSpPr>
          <p:spPr bwMode="auto">
            <a:xfrm>
              <a:off x="1824" y="3708"/>
              <a:ext cx="1920" cy="0"/>
            </a:xfrm>
            <a:prstGeom prst="line">
              <a:avLst/>
            </a:prstGeom>
            <a:noFill/>
            <a:ln w="57150">
              <a:solidFill>
                <a:srgbClr val="00CCFF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9" name="Text Box 9"/>
            <p:cNvSpPr txBox="1">
              <a:spLocks noChangeArrowheads="1"/>
            </p:cNvSpPr>
            <p:nvPr/>
          </p:nvSpPr>
          <p:spPr bwMode="auto">
            <a:xfrm>
              <a:off x="2096" y="3744"/>
              <a:ext cx="1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33CCFF"/>
                  </a:solidFill>
                </a:rPr>
                <a:t>IE</a:t>
              </a:r>
              <a:r>
                <a:rPr lang="en-US" sz="2400" b="1" baseline="-25000">
                  <a:solidFill>
                    <a:srgbClr val="33CCFF"/>
                  </a:solidFill>
                </a:rPr>
                <a:t>1</a:t>
              </a:r>
              <a:r>
                <a:rPr lang="en-US" sz="2400" b="1">
                  <a:solidFill>
                    <a:srgbClr val="33CCFF"/>
                  </a:solidFill>
                </a:rPr>
                <a:t> increases</a:t>
              </a:r>
            </a:p>
          </p:txBody>
        </p:sp>
      </p:grpSp>
      <p:pic>
        <p:nvPicPr>
          <p:cNvPr id="102410" name="Picture 10" descr="FG07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3735388" cy="2490788"/>
          </a:xfrm>
          <a:prstGeom prst="rect">
            <a:avLst/>
          </a:prstGeom>
          <a:noFill/>
        </p:spPr>
      </p:pic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838200"/>
            <a:ext cx="2895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-“Z* effect”	increases across a period (because e- become more tightly held;</a:t>
            </a:r>
          </a:p>
          <a:p>
            <a:r>
              <a:rPr lang="en-US" b="1">
                <a:solidFill>
                  <a:schemeClr val="accent2"/>
                </a:solidFill>
              </a:rPr>
              <a:t> thus z* increases)</a:t>
            </a:r>
          </a:p>
          <a:p>
            <a:r>
              <a:rPr lang="en-US" b="1">
                <a:solidFill>
                  <a:schemeClr val="hlink"/>
                </a:solidFill>
              </a:rPr>
              <a:t>-“n effect”	increases up a group (because s becomes higher down a group)</a:t>
            </a:r>
          </a:p>
          <a:p>
            <a:endParaRPr lang="en-US" b="1">
              <a:solidFill>
                <a:schemeClr val="hlink"/>
              </a:solidFill>
            </a:endParaRPr>
          </a:p>
          <a:p>
            <a:endParaRPr lang="en-US" b="1">
              <a:solidFill>
                <a:schemeClr val="hlink"/>
              </a:solidFill>
            </a:endParaRPr>
          </a:p>
          <a:p>
            <a:r>
              <a:rPr lang="en-US" b="1">
                <a:solidFill>
                  <a:srgbClr val="FF3300"/>
                </a:solidFill>
              </a:rPr>
              <a:t>Summary:  ↑    </a:t>
            </a:r>
          </a:p>
          <a:p>
            <a:r>
              <a:rPr lang="en-US" b="1">
                <a:solidFill>
                  <a:srgbClr val="FF3300"/>
                </a:solidFill>
              </a:rPr>
              <a:t>                   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4000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Trends in Ionization Energy</a:t>
            </a:r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096963" y="762000"/>
            <a:ext cx="7073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Rank the following atoms in the order</a:t>
            </a:r>
          </a:p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of </a:t>
            </a:r>
            <a:r>
              <a:rPr lang="en-US" sz="2400" b="1" i="1">
                <a:solidFill>
                  <a:schemeClr val="accent2"/>
                </a:solidFill>
              </a:rPr>
              <a:t>increasing</a:t>
            </a:r>
            <a:r>
              <a:rPr lang="en-US" sz="2400">
                <a:solidFill>
                  <a:schemeClr val="accent2"/>
                </a:solidFill>
              </a:rPr>
              <a:t> first ionization energy (I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  <a:r>
              <a:rPr lang="en-US" sz="2400">
                <a:solidFill>
                  <a:schemeClr val="accent2"/>
                </a:solidFill>
              </a:rPr>
              <a:t>):  P, S, O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008063" y="2160588"/>
            <a:ext cx="7021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Rank the following atoms in the order</a:t>
            </a:r>
          </a:p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of </a:t>
            </a:r>
            <a:r>
              <a:rPr lang="en-US" sz="2400" b="1" i="1">
                <a:solidFill>
                  <a:schemeClr val="accent2"/>
                </a:solidFill>
              </a:rPr>
              <a:t>decreasing</a:t>
            </a:r>
            <a:r>
              <a:rPr lang="en-US" sz="2400">
                <a:solidFill>
                  <a:schemeClr val="accent2"/>
                </a:solidFill>
              </a:rPr>
              <a:t> first ionization energy (I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  <a:r>
              <a:rPr lang="en-US" sz="2400">
                <a:solidFill>
                  <a:schemeClr val="accent2"/>
                </a:solidFill>
              </a:rPr>
              <a:t>):  Li, C, Na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008063" y="3581400"/>
            <a:ext cx="6318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Which of the following atoms has the </a:t>
            </a:r>
            <a:r>
              <a:rPr lang="en-US" sz="2400" b="1" i="1">
                <a:solidFill>
                  <a:schemeClr val="accent2"/>
                </a:solidFill>
              </a:rPr>
              <a:t>largest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first ionization energy (I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  <a:r>
              <a:rPr lang="en-US" sz="2400">
                <a:solidFill>
                  <a:schemeClr val="accent2"/>
                </a:solidFill>
              </a:rPr>
              <a:t>)?:  S, Cl, Se, Br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914400" y="4800600"/>
            <a:ext cx="6538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Which of the following atoms has the </a:t>
            </a:r>
            <a:r>
              <a:rPr lang="en-US" sz="2400" b="1" i="1">
                <a:solidFill>
                  <a:schemeClr val="accent2"/>
                </a:solidFill>
              </a:rPr>
              <a:t>smallest</a:t>
            </a:r>
            <a:r>
              <a:rPr lang="en-US" sz="2400">
                <a:solidFill>
                  <a:schemeClr val="accent2"/>
                </a:solidFill>
              </a:rPr>
              <a:t> </a:t>
            </a:r>
          </a:p>
          <a:p>
            <a:pPr eaLnBrk="0" hangingPunct="0"/>
            <a:r>
              <a:rPr lang="en-US" sz="2400">
                <a:solidFill>
                  <a:schemeClr val="accent2"/>
                </a:solidFill>
              </a:rPr>
              <a:t>first ionization energy (I</a:t>
            </a:r>
            <a:r>
              <a:rPr lang="en-US" sz="2400" baseline="-25000">
                <a:solidFill>
                  <a:schemeClr val="accent2"/>
                </a:solidFill>
              </a:rPr>
              <a:t>1</a:t>
            </a:r>
            <a:r>
              <a:rPr lang="en-US" sz="2400">
                <a:solidFill>
                  <a:schemeClr val="accent2"/>
                </a:solidFill>
              </a:rPr>
              <a:t>)?:  Na, S, K, Se</a:t>
            </a:r>
            <a:endParaRPr lang="en-US" sz="2400" b="1">
              <a:solidFill>
                <a:schemeClr val="accent2"/>
              </a:solidFill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783013" y="1498600"/>
            <a:ext cx="15192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</a:rPr>
              <a:t>P &lt; S &lt; O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3635375" y="2865438"/>
            <a:ext cx="1757363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</a:rPr>
              <a:t>C &gt; Li &gt; Na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4337050" y="4179888"/>
            <a:ext cx="4889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</a:rPr>
              <a:t>Cl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411663" y="5456238"/>
            <a:ext cx="4048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2400" b="1">
                <a:solidFill>
                  <a:schemeClr val="accent2"/>
                </a:solidFill>
              </a:rPr>
              <a:t>K</a:t>
            </a:r>
            <a:endParaRPr lang="en-US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utoUpdateAnimBg="0"/>
      <p:bldP spid="134148" grpId="0" autoUpdateAnimBg="0"/>
      <p:bldP spid="134149" grpId="0" autoUpdateAnimBg="0"/>
      <p:bldP spid="134150" grpId="0" autoUpdateAnimBg="0"/>
      <p:bldP spid="134151" grpId="0" autoUpdateAnimBg="0"/>
      <p:bldP spid="134152" grpId="0" autoUpdateAnimBg="0"/>
      <p:bldP spid="134153" grpId="0" autoUpdateAnimBg="0"/>
      <p:bldP spid="13415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2689225" y="4130675"/>
            <a:ext cx="3949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algn="ctr">
              <a:tabLst>
                <a:tab pos="457200" algn="l"/>
              </a:tabLst>
            </a:pPr>
            <a:r>
              <a:rPr lang="en-US"/>
              <a:t>	</a:t>
            </a:r>
            <a:r>
              <a:rPr lang="en-US" sz="2000" b="1">
                <a:solidFill>
                  <a:srgbClr val="FF3300"/>
                </a:solidFill>
              </a:rPr>
              <a:t>Trends for EA:</a:t>
            </a:r>
          </a:p>
          <a:p>
            <a:pPr indent="457200" algn="ctr">
              <a:tabLst>
                <a:tab pos="457200" algn="l"/>
              </a:tabLst>
            </a:pPr>
            <a:r>
              <a:rPr lang="en-US" sz="2000" b="1">
                <a:solidFill>
                  <a:srgbClr val="FF3300"/>
                </a:solidFill>
              </a:rPr>
              <a:t>				</a:t>
            </a:r>
          </a:p>
          <a:p>
            <a:pPr indent="457200" algn="ctr">
              <a:tabLst>
                <a:tab pos="457200" algn="l"/>
              </a:tabLst>
            </a:pPr>
            <a:r>
              <a:rPr lang="en-US" sz="2000" b="1">
                <a:solidFill>
                  <a:srgbClr val="FF3300"/>
                </a:solidFill>
              </a:rPr>
              <a:t>Summary:   same as IP   ↑   </a:t>
            </a:r>
          </a:p>
          <a:p>
            <a:pPr indent="457200" algn="ctr">
              <a:tabLst>
                <a:tab pos="457200" algn="l"/>
              </a:tabLst>
            </a:pPr>
            <a:r>
              <a:rPr lang="en-US" sz="2000" b="1">
                <a:solidFill>
                  <a:srgbClr val="FF3300"/>
                </a:solidFill>
              </a:rPr>
              <a:t>                                          →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1447800"/>
            <a:ext cx="8382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-Energy released when an electron is added to an atom</a:t>
            </a:r>
          </a:p>
          <a:p>
            <a:pPr algn="ctr"/>
            <a:r>
              <a:rPr lang="en-US"/>
              <a:t>A (g) + e-   →  A - (g)         ∆U = -EA</a:t>
            </a:r>
          </a:p>
          <a:p>
            <a:r>
              <a:rPr lang="en-US"/>
              <a:t>OR</a:t>
            </a:r>
          </a:p>
          <a:p>
            <a:pPr algn="ctr"/>
            <a:endParaRPr lang="en-US"/>
          </a:p>
          <a:p>
            <a:r>
              <a:rPr lang="en-US"/>
              <a:t>Electron Affinity (EA)  Energy required to remove an e- from an anion</a:t>
            </a:r>
          </a:p>
          <a:p>
            <a:r>
              <a:rPr lang="en-US"/>
              <a:t>                         </a:t>
            </a:r>
          </a:p>
          <a:p>
            <a:r>
              <a:rPr lang="en-US"/>
              <a:t>                              A- (g) →  A  (g)  + e-       ∆U = EA</a:t>
            </a:r>
          </a:p>
          <a:p>
            <a:r>
              <a:rPr lang="en-US"/>
              <a:t>					</a:t>
            </a:r>
          </a:p>
          <a:p>
            <a:r>
              <a:rPr lang="en-US"/>
              <a:t>same trends as ionization energy, increases from lower left corner to the upper right corner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Electron Affinity (</a:t>
            </a:r>
            <a:r>
              <a:rPr lang="en-US" sz="4400"/>
              <a:t>EA)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1981200" y="621665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metals have low “Ea”</a:t>
            </a:r>
          </a:p>
          <a:p>
            <a:r>
              <a:rPr lang="en-US" b="1">
                <a:solidFill>
                  <a:schemeClr val="accent2"/>
                </a:solidFill>
              </a:rPr>
              <a:t>nonmetals have high “Ea”</a:t>
            </a:r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0" y="51816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Z* = Z- more important in periods</a:t>
            </a:r>
          </a:p>
          <a:p>
            <a:r>
              <a:rPr lang="en-US"/>
              <a:t>       S- more important in groups “n-effect”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066800" y="1066800"/>
            <a:ext cx="6927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algn="ctr"/>
            <a:r>
              <a:rPr lang="en-US" b="1">
                <a:solidFill>
                  <a:schemeClr val="accent2"/>
                </a:solidFill>
              </a:rPr>
              <a:t>Example:  Which has a higher IP?  </a:t>
            </a:r>
          </a:p>
          <a:p>
            <a:pPr indent="457200" algn="ctr"/>
            <a:r>
              <a:rPr lang="en-US" b="1">
                <a:solidFill>
                  <a:schemeClr val="accent2"/>
                </a:solidFill>
              </a:rPr>
              <a:t>Ca or Sr?</a:t>
            </a:r>
          </a:p>
          <a:p>
            <a:pPr indent="457200" algn="ctr"/>
            <a:endParaRPr lang="en-US" b="1">
              <a:solidFill>
                <a:schemeClr val="accent2"/>
              </a:solidFill>
            </a:endParaRPr>
          </a:p>
          <a:p>
            <a:pPr indent="457200" algn="ctr"/>
            <a:endParaRPr lang="en-US" b="1">
              <a:solidFill>
                <a:schemeClr val="accent2"/>
              </a:solidFill>
            </a:endParaRPr>
          </a:p>
          <a:p>
            <a:pPr indent="457200" algn="ctr"/>
            <a:r>
              <a:rPr lang="en-US"/>
              <a:t>		Ans: Ca (s-effect)</a:t>
            </a:r>
          </a:p>
          <a:p>
            <a:pPr indent="457200" algn="ctr"/>
            <a:r>
              <a:rPr lang="en-US"/>
              <a:t>		Si or Cl?</a:t>
            </a:r>
          </a:p>
          <a:p>
            <a:pPr indent="457200" algn="ctr"/>
            <a:r>
              <a:rPr lang="en-US"/>
              <a:t>		Ans:  Cl (z-effect)</a:t>
            </a:r>
          </a:p>
          <a:p>
            <a:pPr indent="457200" algn="ctr"/>
            <a:endParaRPr lang="en-US"/>
          </a:p>
          <a:p>
            <a:pPr indent="457200" algn="ctr"/>
            <a:r>
              <a:rPr lang="en-US" b="1">
                <a:solidFill>
                  <a:schemeClr val="accent2"/>
                </a:solidFill>
              </a:rPr>
              <a:t>Explain the following IP trend.</a:t>
            </a:r>
          </a:p>
          <a:p>
            <a:pPr indent="457200" algn="ctr"/>
            <a:r>
              <a:rPr lang="en-US"/>
              <a:t>Cl-          &lt; Cl       &lt;  Cl+ </a:t>
            </a:r>
          </a:p>
          <a:p>
            <a:pPr indent="457200" algn="ctr"/>
            <a:r>
              <a:rPr lang="en-US"/>
              <a:t>	349       1251       2300  kJ/mol</a:t>
            </a:r>
          </a:p>
          <a:p>
            <a:pPr indent="457200" algn="ctr"/>
            <a:endParaRPr lang="en-US"/>
          </a:p>
          <a:p>
            <a:pPr indent="457200" algn="ctr"/>
            <a:endParaRPr lang="en-US"/>
          </a:p>
          <a:p>
            <a:pPr indent="457200" algn="ctr"/>
            <a:endParaRPr lang="en-US"/>
          </a:p>
          <a:p>
            <a:pPr indent="457200" algn="ctr"/>
            <a:r>
              <a:rPr lang="en-US" b="1"/>
              <a:t>easier to remove an e- from an anion than a neutral atom, </a:t>
            </a:r>
          </a:p>
          <a:p>
            <a:pPr indent="457200" algn="ctr"/>
            <a:r>
              <a:rPr lang="en-US" b="1"/>
              <a:t>and subsequently a cation.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362200" y="231775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Electron Affinity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1281113"/>
            <a:ext cx="89154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n-US" sz="2000" b="1" u="sng">
                <a:solidFill>
                  <a:schemeClr val="accent2"/>
                </a:solidFill>
              </a:rPr>
              <a:t>Covalent/Ionic/van der Waals Radii (r)</a:t>
            </a:r>
          </a:p>
          <a:p>
            <a:pPr algn="ctr">
              <a:tabLst>
                <a:tab pos="457200" algn="l"/>
              </a:tabLst>
            </a:pPr>
            <a:endParaRPr lang="en-US" sz="2000" b="1" u="sng">
              <a:solidFill>
                <a:schemeClr val="accent2"/>
              </a:solidFill>
            </a:endParaRPr>
          </a:p>
          <a:p>
            <a:pPr algn="ctr">
              <a:tabLst>
                <a:tab pos="457200" algn="l"/>
              </a:tabLst>
            </a:pPr>
            <a:r>
              <a:rPr lang="en-US" b="1"/>
              <a:t>Across a period, Z ↑ ; therefore e- are drawn to the nucleus, so r ↓   (z-effect).</a:t>
            </a:r>
          </a:p>
          <a:p>
            <a:pPr algn="ctr">
              <a:tabLst>
                <a:tab pos="457200" algn="l"/>
              </a:tabLst>
            </a:pPr>
            <a:r>
              <a:rPr lang="en-US" b="1"/>
              <a:t>Down a group, “n” increases, r ↑  (n effect).		</a:t>
            </a:r>
          </a:p>
          <a:p>
            <a:pPr algn="ctr">
              <a:tabLst>
                <a:tab pos="457200" algn="l"/>
              </a:tabLst>
            </a:pPr>
            <a:r>
              <a:rPr lang="en-US" b="1"/>
              <a:t>		</a:t>
            </a:r>
            <a:r>
              <a:rPr lang="en-US" sz="2400" b="1">
                <a:solidFill>
                  <a:srgbClr val="FF3300"/>
                </a:solidFill>
              </a:rPr>
              <a:t>←↓r</a:t>
            </a:r>
          </a:p>
          <a:p>
            <a:pPr algn="ctr">
              <a:tabLst>
                <a:tab pos="457200" algn="l"/>
              </a:tabLst>
            </a:pPr>
            <a:endParaRPr lang="en-US" b="1"/>
          </a:p>
          <a:p>
            <a:pPr algn="ctr">
              <a:tabLst>
                <a:tab pos="457200" algn="l"/>
              </a:tabLst>
            </a:pPr>
            <a:r>
              <a:rPr lang="en-US" b="1"/>
              <a:t>Example: </a:t>
            </a:r>
          </a:p>
          <a:p>
            <a:pPr algn="ctr">
              <a:tabLst>
                <a:tab pos="457200" algn="l"/>
              </a:tabLst>
            </a:pPr>
            <a:r>
              <a:rPr lang="en-US" b="1"/>
              <a:t> rNa   &gt;   rMg    &gt;   rAl  (across a period, z ↑)</a:t>
            </a:r>
          </a:p>
          <a:p>
            <a:pPr algn="ctr">
              <a:tabLst>
                <a:tab pos="457200" algn="l"/>
              </a:tabLst>
            </a:pPr>
            <a:r>
              <a:rPr lang="en-US" b="1"/>
              <a:t>	rLi &lt;  rNa  &lt;  rK  (down a group, n ↑)</a:t>
            </a:r>
          </a:p>
          <a:p>
            <a:pPr algn="ctr">
              <a:tabLst>
                <a:tab pos="457200" algn="l"/>
              </a:tabLst>
            </a:pPr>
            <a:endParaRPr lang="en-US" b="1"/>
          </a:p>
          <a:p>
            <a:pPr>
              <a:tabLst>
                <a:tab pos="457200" algn="l"/>
              </a:tabLst>
            </a:pPr>
            <a:r>
              <a:rPr lang="en-US" b="1"/>
              <a:t>-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0100"/>
          </a:xfrm>
        </p:spPr>
        <p:txBody>
          <a:bodyPr/>
          <a:lstStyle/>
          <a:p>
            <a:r>
              <a:rPr lang="en-US"/>
              <a:t>Ionic Radii</a:t>
            </a:r>
          </a:p>
        </p:txBody>
      </p:sp>
      <p:sp>
        <p:nvSpPr>
          <p:cNvPr id="137219" name="Rectangle 3" descr="07042"/>
          <p:cNvSpPr>
            <a:spLocks noGrp="1" noChangeAspect="1" noChangeArrowheads="1"/>
          </p:cNvSpPr>
          <p:nvPr/>
        </p:nvSpPr>
        <p:spPr bwMode="auto">
          <a:xfrm>
            <a:off x="685800" y="838200"/>
            <a:ext cx="7543800" cy="3598863"/>
          </a:xfrm>
          <a:prstGeom prst="rect">
            <a:avLst/>
          </a:prstGeom>
          <a:blipFill dpi="0" rotWithShape="1">
            <a:blip r:embed="rId3"/>
            <a:srcRect/>
            <a:stretch>
              <a:fillRect r="-13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762000" y="838200"/>
            <a:ext cx="7415213" cy="4800600"/>
            <a:chOff x="422" y="528"/>
            <a:chExt cx="4671" cy="3024"/>
          </a:xfrm>
        </p:grpSpPr>
        <p:sp>
          <p:nvSpPr>
            <p:cNvPr id="137221" name="Rectangle 5"/>
            <p:cNvSpPr>
              <a:spLocks noChangeArrowheads="1"/>
            </p:cNvSpPr>
            <p:nvPr/>
          </p:nvSpPr>
          <p:spPr bwMode="auto">
            <a:xfrm>
              <a:off x="480" y="528"/>
              <a:ext cx="2016" cy="2208"/>
            </a:xfrm>
            <a:prstGeom prst="rect">
              <a:avLst/>
            </a:prstGeom>
            <a:noFill/>
            <a:ln w="76200">
              <a:solidFill>
                <a:srgbClr val="FF99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422" y="3072"/>
              <a:ext cx="4671" cy="4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FF7C80"/>
                  </a:solidFill>
                </a:rPr>
                <a:t>The radii of</a:t>
              </a:r>
              <a:r>
                <a:rPr lang="en-US" sz="2200">
                  <a:solidFill>
                    <a:srgbClr val="FF00FF"/>
                  </a:solidFill>
                </a:rPr>
                <a:t> cations </a:t>
              </a:r>
              <a:r>
                <a:rPr lang="en-US" sz="2200">
                  <a:solidFill>
                    <a:srgbClr val="FF7C80"/>
                  </a:solidFill>
                </a:rPr>
                <a:t>are always </a:t>
              </a:r>
              <a:r>
                <a:rPr lang="en-US" sz="2200">
                  <a:solidFill>
                    <a:srgbClr val="FF00FF"/>
                  </a:solidFill>
                </a:rPr>
                <a:t>smaller</a:t>
              </a:r>
              <a:r>
                <a:rPr lang="en-US" sz="2200">
                  <a:solidFill>
                    <a:srgbClr val="FF7C80"/>
                  </a:solidFill>
                </a:rPr>
                <a:t> than the radii of the</a:t>
              </a:r>
            </a:p>
            <a:p>
              <a:pPr eaLnBrk="0" hangingPunct="0"/>
              <a:r>
                <a:rPr lang="en-US" sz="2200">
                  <a:solidFill>
                    <a:srgbClr val="FF00FF"/>
                  </a:solidFill>
                </a:rPr>
                <a:t>neutral atoms</a:t>
              </a:r>
              <a:r>
                <a:rPr lang="en-US" sz="2200">
                  <a:solidFill>
                    <a:srgbClr val="FF7C80"/>
                  </a:solidFill>
                </a:rPr>
                <a:t>.</a:t>
              </a:r>
            </a:p>
          </p:txBody>
        </p:sp>
        <p:sp>
          <p:nvSpPr>
            <p:cNvPr id="137223" name="Line 7"/>
            <p:cNvSpPr>
              <a:spLocks noChangeShapeType="1"/>
            </p:cNvSpPr>
            <p:nvPr/>
          </p:nvSpPr>
          <p:spPr bwMode="auto">
            <a:xfrm flipV="1">
              <a:off x="1440" y="2784"/>
              <a:ext cx="0" cy="288"/>
            </a:xfrm>
            <a:prstGeom prst="line">
              <a:avLst/>
            </a:prstGeom>
            <a:noFill/>
            <a:ln w="38100">
              <a:solidFill>
                <a:srgbClr val="FF9966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224" name="Group 8"/>
          <p:cNvGrpSpPr>
            <a:grpSpLocks/>
          </p:cNvGrpSpPr>
          <p:nvPr/>
        </p:nvGrpSpPr>
        <p:grpSpPr bwMode="auto">
          <a:xfrm>
            <a:off x="685800" y="838200"/>
            <a:ext cx="7167563" cy="5715000"/>
            <a:chOff x="432" y="528"/>
            <a:chExt cx="4515" cy="3600"/>
          </a:xfrm>
        </p:grpSpPr>
        <p:sp>
          <p:nvSpPr>
            <p:cNvPr id="137225" name="Text Box 9"/>
            <p:cNvSpPr txBox="1">
              <a:spLocks noChangeArrowheads="1"/>
            </p:cNvSpPr>
            <p:nvPr/>
          </p:nvSpPr>
          <p:spPr bwMode="auto">
            <a:xfrm>
              <a:off x="432" y="3648"/>
              <a:ext cx="4515" cy="4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66CCFF"/>
                  </a:solidFill>
                </a:rPr>
                <a:t>The radii of </a:t>
              </a:r>
              <a:r>
                <a:rPr lang="en-US" sz="2200">
                  <a:solidFill>
                    <a:srgbClr val="FF6600"/>
                  </a:solidFill>
                </a:rPr>
                <a:t>anions</a:t>
              </a:r>
              <a:r>
                <a:rPr lang="en-US" sz="2200">
                  <a:solidFill>
                    <a:srgbClr val="66CCFF"/>
                  </a:solidFill>
                </a:rPr>
                <a:t> are always </a:t>
              </a:r>
              <a:r>
                <a:rPr lang="en-US" sz="2200">
                  <a:solidFill>
                    <a:srgbClr val="FF6600"/>
                  </a:solidFill>
                </a:rPr>
                <a:t>larger</a:t>
              </a:r>
              <a:r>
                <a:rPr lang="en-US" sz="2200">
                  <a:solidFill>
                    <a:srgbClr val="66CCFF"/>
                  </a:solidFill>
                </a:rPr>
                <a:t> than the radii of the</a:t>
              </a:r>
            </a:p>
            <a:p>
              <a:pPr eaLnBrk="0" hangingPunct="0"/>
              <a:r>
                <a:rPr lang="en-US" sz="2200">
                  <a:solidFill>
                    <a:srgbClr val="FF6600"/>
                  </a:solidFill>
                </a:rPr>
                <a:t>neutral atoms</a:t>
              </a:r>
              <a:r>
                <a:rPr lang="en-US" sz="2200">
                  <a:solidFill>
                    <a:srgbClr val="66CCFF"/>
                  </a:solidFill>
                </a:rPr>
                <a:t>.</a:t>
              </a:r>
            </a:p>
          </p:txBody>
        </p:sp>
        <p:sp>
          <p:nvSpPr>
            <p:cNvPr id="137226" name="Rectangle 10"/>
            <p:cNvSpPr>
              <a:spLocks noChangeArrowheads="1"/>
            </p:cNvSpPr>
            <p:nvPr/>
          </p:nvSpPr>
          <p:spPr bwMode="auto">
            <a:xfrm>
              <a:off x="2544" y="528"/>
              <a:ext cx="1296" cy="2208"/>
            </a:xfrm>
            <a:prstGeom prst="rect">
              <a:avLst/>
            </a:prstGeom>
            <a:noFill/>
            <a:ln w="76200">
              <a:solidFill>
                <a:srgbClr val="66CC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27" name="Line 11"/>
            <p:cNvSpPr>
              <a:spLocks noChangeShapeType="1"/>
            </p:cNvSpPr>
            <p:nvPr/>
          </p:nvSpPr>
          <p:spPr bwMode="auto">
            <a:xfrm flipV="1">
              <a:off x="2928" y="2784"/>
              <a:ext cx="0" cy="864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228" name="Group 12"/>
          <p:cNvGrpSpPr>
            <a:grpSpLocks/>
          </p:cNvGrpSpPr>
          <p:nvPr/>
        </p:nvGrpSpPr>
        <p:grpSpPr bwMode="auto">
          <a:xfrm>
            <a:off x="6324600" y="2133600"/>
            <a:ext cx="1930400" cy="1581150"/>
            <a:chOff x="240" y="2352"/>
            <a:chExt cx="912" cy="816"/>
          </a:xfrm>
        </p:grpSpPr>
        <p:sp>
          <p:nvSpPr>
            <p:cNvPr id="137229" name="Oval 13"/>
            <p:cNvSpPr>
              <a:spLocks noChangeArrowheads="1"/>
            </p:cNvSpPr>
            <p:nvPr/>
          </p:nvSpPr>
          <p:spPr bwMode="auto">
            <a:xfrm>
              <a:off x="240" y="2736"/>
              <a:ext cx="96" cy="96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30" name="Group 14"/>
            <p:cNvGrpSpPr>
              <a:grpSpLocks/>
            </p:cNvGrpSpPr>
            <p:nvPr/>
          </p:nvGrpSpPr>
          <p:grpSpPr bwMode="auto">
            <a:xfrm>
              <a:off x="288" y="2352"/>
              <a:ext cx="864" cy="816"/>
              <a:chOff x="288" y="2352"/>
              <a:chExt cx="864" cy="816"/>
            </a:xfrm>
          </p:grpSpPr>
          <p:grpSp>
            <p:nvGrpSpPr>
              <p:cNvPr id="137231" name="Group 15"/>
              <p:cNvGrpSpPr>
                <a:grpSpLocks/>
              </p:cNvGrpSpPr>
              <p:nvPr/>
            </p:nvGrpSpPr>
            <p:grpSpPr bwMode="auto">
              <a:xfrm>
                <a:off x="480" y="2544"/>
                <a:ext cx="528" cy="432"/>
                <a:chOff x="480" y="2544"/>
                <a:chExt cx="528" cy="432"/>
              </a:xfrm>
            </p:grpSpPr>
            <p:sp>
              <p:nvSpPr>
                <p:cNvPr id="137232" name="Oval 16"/>
                <p:cNvSpPr>
                  <a:spLocks noChangeArrowheads="1"/>
                </p:cNvSpPr>
                <p:nvPr/>
              </p:nvSpPr>
              <p:spPr bwMode="auto">
                <a:xfrm>
                  <a:off x="720" y="2736"/>
                  <a:ext cx="96" cy="9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233" name="Group 17"/>
                <p:cNvGrpSpPr>
                  <a:grpSpLocks/>
                </p:cNvGrpSpPr>
                <p:nvPr/>
              </p:nvGrpSpPr>
              <p:grpSpPr bwMode="auto">
                <a:xfrm>
                  <a:off x="480" y="2544"/>
                  <a:ext cx="528" cy="432"/>
                  <a:chOff x="1392" y="2784"/>
                  <a:chExt cx="528" cy="432"/>
                </a:xfrm>
              </p:grpSpPr>
              <p:sp>
                <p:nvSpPr>
                  <p:cNvPr id="13723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2784"/>
                    <a:ext cx="432" cy="432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3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976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3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2976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237" name="Oval 21"/>
              <p:cNvSpPr>
                <a:spLocks noChangeArrowheads="1"/>
              </p:cNvSpPr>
              <p:nvPr/>
            </p:nvSpPr>
            <p:spPr bwMode="auto">
              <a:xfrm>
                <a:off x="288" y="2352"/>
                <a:ext cx="864" cy="816"/>
              </a:xfrm>
              <a:prstGeom prst="ellipse">
                <a:avLst/>
              </a:prstGeom>
              <a:noFill/>
              <a:ln w="38100">
                <a:solidFill>
                  <a:srgbClr val="00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447800"/>
          </a:xfrm>
        </p:spPr>
        <p:txBody>
          <a:bodyPr/>
          <a:lstStyle/>
          <a:p>
            <a:r>
              <a:rPr lang="en-US" dirty="0"/>
              <a:t>Atomic </a:t>
            </a:r>
            <a:r>
              <a:rPr lang="en-US" dirty="0" smtClean="0"/>
              <a:t>Number; </a:t>
            </a:r>
            <a:r>
              <a:rPr lang="en-US" dirty="0"/>
              <a:t>Mass </a:t>
            </a:r>
            <a:r>
              <a:rPr lang="en-US" dirty="0" smtClean="0"/>
              <a:t>Number; Isotopes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r>
              <a:rPr lang="en-US" sz="2800" dirty="0"/>
              <a:t>Atomic number, Z</a:t>
            </a:r>
            <a:endParaRPr lang="en-US" dirty="0"/>
          </a:p>
          <a:p>
            <a:pPr lvl="1"/>
            <a:r>
              <a:rPr lang="en-US" sz="2000" dirty="0"/>
              <a:t>the number of protons in the nucleus</a:t>
            </a:r>
          </a:p>
          <a:p>
            <a:pPr lvl="1"/>
            <a:r>
              <a:rPr lang="en-US" sz="2000" dirty="0"/>
              <a:t>the number of electrons in a neutral atom</a:t>
            </a:r>
          </a:p>
          <a:p>
            <a:pPr lvl="1"/>
            <a:r>
              <a:rPr lang="en-US" sz="2000" dirty="0"/>
              <a:t>the integer on the periodic table for each element</a:t>
            </a:r>
            <a:endParaRPr lang="en-US" dirty="0"/>
          </a:p>
          <a:p>
            <a:r>
              <a:rPr lang="en-US" sz="2800" dirty="0"/>
              <a:t>Mass Number, A</a:t>
            </a:r>
          </a:p>
          <a:p>
            <a:pPr lvl="1"/>
            <a:r>
              <a:rPr lang="en-US" sz="2000" dirty="0"/>
              <a:t>integer representing the approximate mass of an atom</a:t>
            </a:r>
          </a:p>
          <a:p>
            <a:pPr lvl="1"/>
            <a:r>
              <a:rPr lang="en-US" sz="2000" dirty="0"/>
              <a:t>equal to the sum of the number of protons and neutrons in the nucleus</a:t>
            </a:r>
          </a:p>
          <a:p>
            <a:r>
              <a:rPr lang="en-US" sz="2800" dirty="0"/>
              <a:t>Isotopes</a:t>
            </a:r>
            <a:endParaRPr lang="en-US" dirty="0"/>
          </a:p>
          <a:p>
            <a:pPr lvl="1"/>
            <a:r>
              <a:rPr lang="en-US" sz="1800" dirty="0"/>
              <a:t>atoms of the same element which differ in the number of neutrons in the nucleus</a:t>
            </a:r>
          </a:p>
          <a:p>
            <a:pPr lvl="1"/>
            <a:r>
              <a:rPr lang="en-US" sz="1800" dirty="0"/>
              <a:t>designated by mass number</a:t>
            </a:r>
            <a:endParaRPr 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56325" y="1717675"/>
            <a:ext cx="2427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Nuclear Notation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523163" y="2209800"/>
            <a:ext cx="736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A</a:t>
            </a:r>
          </a:p>
          <a:p>
            <a:pPr eaLnBrk="0" hangingPunct="0">
              <a:lnSpc>
                <a:spcPct val="60000"/>
              </a:lnSpc>
            </a:pPr>
            <a:r>
              <a:rPr lang="en-US" sz="2400">
                <a:latin typeface="Times New Roman" pitchFamily="18" charset="0"/>
              </a:rPr>
              <a:t>    </a:t>
            </a:r>
            <a:r>
              <a:rPr lang="en-US" sz="3200">
                <a:latin typeface="Times New Roman" pitchFamily="18" charset="0"/>
              </a:rPr>
              <a:t>E</a:t>
            </a:r>
            <a:endParaRPr lang="en-US" sz="2800">
              <a:latin typeface="Times New Roman" pitchFamily="18" charset="0"/>
            </a:endParaRPr>
          </a:p>
          <a:p>
            <a:pPr eaLnBrk="0" hangingPunct="0">
              <a:lnSpc>
                <a:spcPct val="60000"/>
              </a:lnSpc>
            </a:pPr>
            <a:r>
              <a:rPr lang="en-US" sz="2400">
                <a:latin typeface="Times New Roman" pitchFamily="18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11268" grpId="0" autoUpdateAnimBg="0"/>
      <p:bldP spid="11269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3794125" y="685800"/>
            <a:ext cx="1392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FF33CC"/>
                </a:solidFill>
              </a:rPr>
              <a:t>Cations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228600" y="4800600"/>
            <a:ext cx="3151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>
                <a:solidFill>
                  <a:srgbClr val="FF33CC"/>
                </a:solidFill>
              </a:rPr>
              <a:t>Mg &gt; Mg</a:t>
            </a:r>
            <a:r>
              <a:rPr lang="en-US" sz="2800" baseline="30000">
                <a:solidFill>
                  <a:srgbClr val="FF33CC"/>
                </a:solidFill>
              </a:rPr>
              <a:t>+</a:t>
            </a:r>
            <a:r>
              <a:rPr lang="en-US" sz="2800">
                <a:solidFill>
                  <a:srgbClr val="FF33CC"/>
                </a:solidFill>
              </a:rPr>
              <a:t> &gt;&gt; </a:t>
            </a:r>
            <a:r>
              <a:rPr lang="en-US" sz="2600">
                <a:solidFill>
                  <a:srgbClr val="FF33CC"/>
                </a:solidFill>
              </a:rPr>
              <a:t>Mg </a:t>
            </a:r>
            <a:r>
              <a:rPr lang="en-US" sz="2800" baseline="30000">
                <a:solidFill>
                  <a:srgbClr val="FF33CC"/>
                </a:solidFill>
              </a:rPr>
              <a:t>2+</a:t>
            </a:r>
            <a:r>
              <a:rPr lang="en-US" sz="2600">
                <a:solidFill>
                  <a:srgbClr val="FF33CC"/>
                </a:solidFill>
              </a:rPr>
              <a:t> </a:t>
            </a:r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3810000" y="1752600"/>
            <a:ext cx="1295400" cy="1952625"/>
            <a:chOff x="2400" y="1104"/>
            <a:chExt cx="816" cy="1230"/>
          </a:xfrm>
        </p:grpSpPr>
        <p:grpSp>
          <p:nvGrpSpPr>
            <p:cNvPr id="140293" name="Group 5"/>
            <p:cNvGrpSpPr>
              <a:grpSpLocks/>
            </p:cNvGrpSpPr>
            <p:nvPr/>
          </p:nvGrpSpPr>
          <p:grpSpPr bwMode="auto">
            <a:xfrm>
              <a:off x="2400" y="1104"/>
              <a:ext cx="816" cy="854"/>
              <a:chOff x="2592" y="1824"/>
              <a:chExt cx="1920" cy="1668"/>
            </a:xfrm>
          </p:grpSpPr>
          <p:grpSp>
            <p:nvGrpSpPr>
              <p:cNvPr id="140294" name="Group 6"/>
              <p:cNvGrpSpPr>
                <a:grpSpLocks/>
              </p:cNvGrpSpPr>
              <p:nvPr/>
            </p:nvGrpSpPr>
            <p:grpSpPr bwMode="auto">
              <a:xfrm>
                <a:off x="2592" y="1824"/>
                <a:ext cx="1920" cy="1668"/>
                <a:chOff x="2592" y="1824"/>
                <a:chExt cx="1920" cy="1668"/>
              </a:xfrm>
            </p:grpSpPr>
            <p:grpSp>
              <p:nvGrpSpPr>
                <p:cNvPr id="140295" name="Group 7"/>
                <p:cNvGrpSpPr>
                  <a:grpSpLocks/>
                </p:cNvGrpSpPr>
                <p:nvPr/>
              </p:nvGrpSpPr>
              <p:grpSpPr bwMode="auto">
                <a:xfrm>
                  <a:off x="2912" y="2169"/>
                  <a:ext cx="1280" cy="1035"/>
                  <a:chOff x="2400" y="4128"/>
                  <a:chExt cx="960" cy="864"/>
                </a:xfrm>
              </p:grpSpPr>
              <p:grpSp>
                <p:nvGrpSpPr>
                  <p:cNvPr id="14029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448" y="4128"/>
                    <a:ext cx="864" cy="864"/>
                    <a:chOff x="2448" y="2256"/>
                    <a:chExt cx="864" cy="864"/>
                  </a:xfrm>
                </p:grpSpPr>
                <p:sp>
                  <p:nvSpPr>
                    <p:cNvPr id="140297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2880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298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2256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299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928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0300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2304"/>
                      <a:ext cx="864" cy="816"/>
                      <a:chOff x="288" y="2352"/>
                      <a:chExt cx="864" cy="816"/>
                    </a:xfrm>
                  </p:grpSpPr>
                  <p:grpSp>
                    <p:nvGrpSpPr>
                      <p:cNvPr id="140301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2544"/>
                        <a:ext cx="528" cy="432"/>
                        <a:chOff x="480" y="2544"/>
                        <a:chExt cx="528" cy="432"/>
                      </a:xfrm>
                    </p:grpSpPr>
                    <p:sp>
                      <p:nvSpPr>
                        <p:cNvPr id="140302" name="Oval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736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40303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544"/>
                          <a:ext cx="528" cy="432"/>
                          <a:chOff x="1392" y="2784"/>
                          <a:chExt cx="528" cy="432"/>
                        </a:xfrm>
                      </p:grpSpPr>
                      <p:sp>
                        <p:nvSpPr>
                          <p:cNvPr id="140304" name="Oval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0" y="2784"/>
                            <a:ext cx="432" cy="432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FF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0305" name="Oval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2" y="2976"/>
                            <a:ext cx="96" cy="96"/>
                          </a:xfrm>
                          <a:prstGeom prst="ellipse">
                            <a:avLst/>
                          </a:prstGeom>
                          <a:solidFill>
                            <a:srgbClr val="00CC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0306" name="Oval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4" y="2976"/>
                            <a:ext cx="96" cy="96"/>
                          </a:xfrm>
                          <a:prstGeom prst="ellipse">
                            <a:avLst/>
                          </a:prstGeom>
                          <a:solidFill>
                            <a:srgbClr val="00CC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40307" name="Oval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" y="2352"/>
                        <a:ext cx="864" cy="816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00CC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4030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512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09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272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1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4416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1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4896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312" name="Oval 24"/>
                <p:cNvSpPr>
                  <a:spLocks noChangeArrowheads="1"/>
                </p:cNvSpPr>
                <p:nvPr/>
              </p:nvSpPr>
              <p:spPr bwMode="auto">
                <a:xfrm>
                  <a:off x="2592" y="1882"/>
                  <a:ext cx="1920" cy="1610"/>
                </a:xfrm>
                <a:prstGeom prst="ellips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13" name="Oval 25"/>
                <p:cNvSpPr>
                  <a:spLocks noChangeArrowheads="1"/>
                </p:cNvSpPr>
                <p:nvPr/>
              </p:nvSpPr>
              <p:spPr bwMode="auto">
                <a:xfrm>
                  <a:off x="3488" y="1824"/>
                  <a:ext cx="128" cy="115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0314" name="Oval 26"/>
              <p:cNvSpPr>
                <a:spLocks noChangeArrowheads="1"/>
              </p:cNvSpPr>
              <p:nvPr/>
            </p:nvSpPr>
            <p:spPr bwMode="auto">
              <a:xfrm>
                <a:off x="3136" y="2285"/>
                <a:ext cx="128" cy="115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315" name="Text Box 27"/>
            <p:cNvSpPr txBox="1">
              <a:spLocks noChangeArrowheads="1"/>
            </p:cNvSpPr>
            <p:nvPr/>
          </p:nvSpPr>
          <p:spPr bwMode="auto">
            <a:xfrm>
              <a:off x="2578" y="2026"/>
              <a:ext cx="49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600"/>
                <a:t>Mg</a:t>
              </a:r>
              <a:r>
                <a:rPr lang="en-US" sz="2800" baseline="30000"/>
                <a:t>+</a:t>
              </a:r>
              <a:endParaRPr lang="en-US" sz="2800"/>
            </a:p>
          </p:txBody>
        </p:sp>
      </p:grpSp>
      <p:grpSp>
        <p:nvGrpSpPr>
          <p:cNvPr id="140316" name="Group 28"/>
          <p:cNvGrpSpPr>
            <a:grpSpLocks/>
          </p:cNvGrpSpPr>
          <p:nvPr/>
        </p:nvGrpSpPr>
        <p:grpSpPr bwMode="auto">
          <a:xfrm>
            <a:off x="6235700" y="2033588"/>
            <a:ext cx="1100138" cy="1671637"/>
            <a:chOff x="3928" y="1281"/>
            <a:chExt cx="693" cy="1053"/>
          </a:xfrm>
        </p:grpSpPr>
        <p:grpSp>
          <p:nvGrpSpPr>
            <p:cNvPr id="140317" name="Group 29"/>
            <p:cNvGrpSpPr>
              <a:grpSpLocks/>
            </p:cNvGrpSpPr>
            <p:nvPr/>
          </p:nvGrpSpPr>
          <p:grpSpPr bwMode="auto">
            <a:xfrm>
              <a:off x="3928" y="1281"/>
              <a:ext cx="544" cy="530"/>
              <a:chOff x="3928" y="1281"/>
              <a:chExt cx="544" cy="530"/>
            </a:xfrm>
          </p:grpSpPr>
          <p:grpSp>
            <p:nvGrpSpPr>
              <p:cNvPr id="140318" name="Group 30"/>
              <p:cNvGrpSpPr>
                <a:grpSpLocks/>
              </p:cNvGrpSpPr>
              <p:nvPr/>
            </p:nvGrpSpPr>
            <p:grpSpPr bwMode="auto">
              <a:xfrm>
                <a:off x="3928" y="1281"/>
                <a:ext cx="544" cy="530"/>
                <a:chOff x="2400" y="4128"/>
                <a:chExt cx="960" cy="864"/>
              </a:xfrm>
            </p:grpSpPr>
            <p:grpSp>
              <p:nvGrpSpPr>
                <p:cNvPr id="140319" name="Group 31"/>
                <p:cNvGrpSpPr>
                  <a:grpSpLocks/>
                </p:cNvGrpSpPr>
                <p:nvPr/>
              </p:nvGrpSpPr>
              <p:grpSpPr bwMode="auto">
                <a:xfrm>
                  <a:off x="2448" y="4128"/>
                  <a:ext cx="864" cy="864"/>
                  <a:chOff x="2448" y="2256"/>
                  <a:chExt cx="864" cy="864"/>
                </a:xfrm>
              </p:grpSpPr>
              <p:sp>
                <p:nvSpPr>
                  <p:cNvPr id="14032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880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21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256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22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2928"/>
                    <a:ext cx="96" cy="96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4032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2448" y="2304"/>
                    <a:ext cx="864" cy="816"/>
                    <a:chOff x="288" y="2352"/>
                    <a:chExt cx="864" cy="816"/>
                  </a:xfrm>
                </p:grpSpPr>
                <p:grpSp>
                  <p:nvGrpSpPr>
                    <p:cNvPr id="140324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2544"/>
                      <a:ext cx="528" cy="432"/>
                      <a:chOff x="480" y="2544"/>
                      <a:chExt cx="528" cy="432"/>
                    </a:xfrm>
                  </p:grpSpPr>
                  <p:sp>
                    <p:nvSpPr>
                      <p:cNvPr id="140325" name="Oval 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0" y="2736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40326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2544"/>
                        <a:ext cx="528" cy="432"/>
                        <a:chOff x="1392" y="2784"/>
                        <a:chExt cx="528" cy="432"/>
                      </a:xfrm>
                    </p:grpSpPr>
                    <p:sp>
                      <p:nvSpPr>
                        <p:cNvPr id="140327" name="Oval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40" y="2784"/>
                          <a:ext cx="432" cy="432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rgbClr val="00FF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0328" name="Oval 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92" y="2976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00CC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0329" name="Oval 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824" y="2976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00CC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0330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2352"/>
                      <a:ext cx="864" cy="816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CC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0331" name="Oval 43"/>
                <p:cNvSpPr>
                  <a:spLocks noChangeArrowheads="1"/>
                </p:cNvSpPr>
                <p:nvPr/>
              </p:nvSpPr>
              <p:spPr bwMode="auto">
                <a:xfrm>
                  <a:off x="3264" y="4512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2" name="Oval 44"/>
                <p:cNvSpPr>
                  <a:spLocks noChangeArrowheads="1"/>
                </p:cNvSpPr>
                <p:nvPr/>
              </p:nvSpPr>
              <p:spPr bwMode="auto">
                <a:xfrm>
                  <a:off x="3168" y="4272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3" name="Oval 45"/>
                <p:cNvSpPr>
                  <a:spLocks noChangeArrowheads="1"/>
                </p:cNvSpPr>
                <p:nvPr/>
              </p:nvSpPr>
              <p:spPr bwMode="auto">
                <a:xfrm>
                  <a:off x="2400" y="4416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34" name="Oval 46"/>
                <p:cNvSpPr>
                  <a:spLocks noChangeArrowheads="1"/>
                </p:cNvSpPr>
                <p:nvPr/>
              </p:nvSpPr>
              <p:spPr bwMode="auto">
                <a:xfrm>
                  <a:off x="2736" y="4896"/>
                  <a:ext cx="96" cy="96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0335" name="Oval 47"/>
              <p:cNvSpPr>
                <a:spLocks noChangeArrowheads="1"/>
              </p:cNvSpPr>
              <p:nvPr/>
            </p:nvSpPr>
            <p:spPr bwMode="auto">
              <a:xfrm>
                <a:off x="4023" y="1340"/>
                <a:ext cx="55" cy="59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0336" name="Text Box 48"/>
            <p:cNvSpPr txBox="1">
              <a:spLocks noChangeArrowheads="1"/>
            </p:cNvSpPr>
            <p:nvPr/>
          </p:nvSpPr>
          <p:spPr bwMode="auto">
            <a:xfrm>
              <a:off x="3984" y="2026"/>
              <a:ext cx="63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600"/>
                <a:t>Mg </a:t>
              </a:r>
              <a:r>
                <a:rPr lang="en-US" sz="2800" baseline="30000"/>
                <a:t>2+</a:t>
              </a:r>
              <a:endParaRPr lang="en-US" sz="2600"/>
            </a:p>
          </p:txBody>
        </p:sp>
      </p:grpSp>
      <p:sp>
        <p:nvSpPr>
          <p:cNvPr id="140337" name="Text Box 49"/>
          <p:cNvSpPr txBox="1">
            <a:spLocks noChangeArrowheads="1"/>
          </p:cNvSpPr>
          <p:nvPr/>
        </p:nvSpPr>
        <p:spPr bwMode="auto">
          <a:xfrm>
            <a:off x="2921000" y="3810000"/>
            <a:ext cx="3101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Less Repulsion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More attraction to nucleus</a:t>
            </a:r>
          </a:p>
        </p:txBody>
      </p:sp>
      <p:sp>
        <p:nvSpPr>
          <p:cNvPr id="140338" name="Text Box 50"/>
          <p:cNvSpPr txBox="1">
            <a:spLocks noChangeArrowheads="1"/>
          </p:cNvSpPr>
          <p:nvPr/>
        </p:nvSpPr>
        <p:spPr bwMode="auto">
          <a:xfrm>
            <a:off x="6019800" y="3687763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folHlink"/>
                </a:solidFill>
              </a:rPr>
              <a:t>n=2</a:t>
            </a:r>
          </a:p>
          <a:p>
            <a:pPr algn="ctr" eaLnBrk="0" hangingPunct="0"/>
            <a:r>
              <a:rPr lang="en-US" sz="2000">
                <a:solidFill>
                  <a:schemeClr val="folHlink"/>
                </a:solidFill>
              </a:rPr>
              <a:t>Outer Shell</a:t>
            </a:r>
          </a:p>
        </p:txBody>
      </p:sp>
      <p:grpSp>
        <p:nvGrpSpPr>
          <p:cNvPr id="140339" name="Group 51"/>
          <p:cNvGrpSpPr>
            <a:grpSpLocks/>
          </p:cNvGrpSpPr>
          <p:nvPr/>
        </p:nvGrpSpPr>
        <p:grpSpPr bwMode="auto">
          <a:xfrm>
            <a:off x="1676400" y="1828800"/>
            <a:ext cx="1295400" cy="1905000"/>
            <a:chOff x="1056" y="1152"/>
            <a:chExt cx="816" cy="1200"/>
          </a:xfrm>
        </p:grpSpPr>
        <p:grpSp>
          <p:nvGrpSpPr>
            <p:cNvPr id="140340" name="Group 52"/>
            <p:cNvGrpSpPr>
              <a:grpSpLocks/>
            </p:cNvGrpSpPr>
            <p:nvPr/>
          </p:nvGrpSpPr>
          <p:grpSpPr bwMode="auto">
            <a:xfrm>
              <a:off x="1056" y="1152"/>
              <a:ext cx="816" cy="824"/>
              <a:chOff x="1056" y="1152"/>
              <a:chExt cx="816" cy="824"/>
            </a:xfrm>
          </p:grpSpPr>
          <p:sp>
            <p:nvSpPr>
              <p:cNvPr id="140341" name="Oval 53"/>
              <p:cNvSpPr>
                <a:spLocks noChangeArrowheads="1"/>
              </p:cNvSpPr>
              <p:nvPr/>
            </p:nvSpPr>
            <p:spPr bwMode="auto">
              <a:xfrm>
                <a:off x="1287" y="1344"/>
                <a:ext cx="55" cy="59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42" name="Group 54"/>
              <p:cNvGrpSpPr>
                <a:grpSpLocks/>
              </p:cNvGrpSpPr>
              <p:nvPr/>
            </p:nvGrpSpPr>
            <p:grpSpPr bwMode="auto">
              <a:xfrm>
                <a:off x="1056" y="1152"/>
                <a:ext cx="816" cy="824"/>
                <a:chOff x="1056" y="1200"/>
                <a:chExt cx="816" cy="824"/>
              </a:xfrm>
            </p:grpSpPr>
            <p:sp>
              <p:nvSpPr>
                <p:cNvPr id="140343" name="Oval 55"/>
                <p:cNvSpPr>
                  <a:spLocks noChangeArrowheads="1"/>
                </p:cNvSpPr>
                <p:nvPr/>
              </p:nvSpPr>
              <p:spPr bwMode="auto">
                <a:xfrm>
                  <a:off x="1056" y="1200"/>
                  <a:ext cx="816" cy="824"/>
                </a:xfrm>
                <a:prstGeom prst="ellipse">
                  <a:avLst/>
                </a:prstGeom>
                <a:noFill/>
                <a:ln w="38100">
                  <a:solidFill>
                    <a:srgbClr val="00CC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40344" name="Group 56"/>
                <p:cNvGrpSpPr>
                  <a:grpSpLocks/>
                </p:cNvGrpSpPr>
                <p:nvPr/>
              </p:nvGrpSpPr>
              <p:grpSpPr bwMode="auto">
                <a:xfrm>
                  <a:off x="1146" y="1296"/>
                  <a:ext cx="636" cy="573"/>
                  <a:chOff x="1146" y="1296"/>
                  <a:chExt cx="636" cy="573"/>
                </a:xfrm>
              </p:grpSpPr>
              <p:grpSp>
                <p:nvGrpSpPr>
                  <p:cNvPr id="140345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1219" y="1339"/>
                    <a:ext cx="490" cy="530"/>
                    <a:chOff x="2448" y="2256"/>
                    <a:chExt cx="864" cy="864"/>
                  </a:xfrm>
                </p:grpSpPr>
                <p:sp>
                  <p:nvSpPr>
                    <p:cNvPr id="140346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2880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47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2256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348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928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0349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2304"/>
                      <a:ext cx="864" cy="816"/>
                      <a:chOff x="288" y="2352"/>
                      <a:chExt cx="864" cy="816"/>
                    </a:xfrm>
                  </p:grpSpPr>
                  <p:grpSp>
                    <p:nvGrpSpPr>
                      <p:cNvPr id="140350" name="Group 6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2544"/>
                        <a:ext cx="528" cy="432"/>
                        <a:chOff x="480" y="2544"/>
                        <a:chExt cx="528" cy="432"/>
                      </a:xfrm>
                    </p:grpSpPr>
                    <p:sp>
                      <p:nvSpPr>
                        <p:cNvPr id="140351" name="Oval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736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40352" name="Group 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544"/>
                          <a:ext cx="528" cy="432"/>
                          <a:chOff x="1392" y="2784"/>
                          <a:chExt cx="528" cy="432"/>
                        </a:xfrm>
                      </p:grpSpPr>
                      <p:sp>
                        <p:nvSpPr>
                          <p:cNvPr id="140353" name="Oval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0" y="2784"/>
                            <a:ext cx="432" cy="432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FF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0354" name="Oval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2" y="2976"/>
                            <a:ext cx="96" cy="96"/>
                          </a:xfrm>
                          <a:prstGeom prst="ellipse">
                            <a:avLst/>
                          </a:prstGeom>
                          <a:solidFill>
                            <a:srgbClr val="00CC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0355" name="Oval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4" y="2976"/>
                            <a:ext cx="96" cy="96"/>
                          </a:xfrm>
                          <a:prstGeom prst="ellipse">
                            <a:avLst/>
                          </a:prstGeom>
                          <a:solidFill>
                            <a:srgbClr val="00CC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40356" name="Oval 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" y="2352"/>
                        <a:ext cx="864" cy="816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00CC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40357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1575"/>
                    <a:ext cx="54" cy="58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58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627" y="1427"/>
                    <a:ext cx="55" cy="59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59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1192" y="1516"/>
                    <a:ext cx="54" cy="59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60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382" y="1810"/>
                    <a:ext cx="55" cy="59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61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146" y="1296"/>
                    <a:ext cx="54" cy="59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362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296"/>
                    <a:ext cx="54" cy="59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40363" name="Text Box 75"/>
            <p:cNvSpPr txBox="1">
              <a:spLocks noChangeArrowheads="1"/>
            </p:cNvSpPr>
            <p:nvPr/>
          </p:nvSpPr>
          <p:spPr bwMode="auto">
            <a:xfrm>
              <a:off x="1275" y="2044"/>
              <a:ext cx="40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600"/>
                <a:t>Mg</a:t>
              </a:r>
              <a:endParaRPr lang="en-US" sz="2800"/>
            </a:p>
          </p:txBody>
        </p:sp>
      </p:grpSp>
      <p:sp>
        <p:nvSpPr>
          <p:cNvPr id="140364" name="Rectangle 76"/>
          <p:cNvSpPr>
            <a:spLocks noChangeArrowheads="1"/>
          </p:cNvSpPr>
          <p:nvPr/>
        </p:nvSpPr>
        <p:spPr bwMode="auto">
          <a:xfrm>
            <a:off x="6323013" y="4419600"/>
            <a:ext cx="2819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 (Z=12)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Z</a:t>
            </a:r>
            <a:r>
              <a:rPr lang="en-US" b="1" baseline="-25000">
                <a:solidFill>
                  <a:srgbClr val="FF00FF"/>
                </a:solidFill>
              </a:rPr>
              <a:t>eff</a:t>
            </a:r>
            <a:r>
              <a:rPr lang="en-US" b="1">
                <a:solidFill>
                  <a:srgbClr val="FF00FF"/>
                </a:solidFill>
              </a:rPr>
              <a:t> = more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      </a:t>
            </a:r>
          </a:p>
        </p:txBody>
      </p:sp>
      <p:sp>
        <p:nvSpPr>
          <p:cNvPr id="140365" name="Rectangle 77"/>
          <p:cNvSpPr>
            <a:spLocks noChangeArrowheads="1"/>
          </p:cNvSpPr>
          <p:nvPr/>
        </p:nvSpPr>
        <p:spPr bwMode="auto">
          <a:xfrm>
            <a:off x="304800" y="3505200"/>
            <a:ext cx="4572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(Z=12)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Z</a:t>
            </a:r>
            <a:r>
              <a:rPr lang="en-US" b="1" baseline="-25000">
                <a:solidFill>
                  <a:srgbClr val="FF00FF"/>
                </a:solidFill>
              </a:rPr>
              <a:t>eff</a:t>
            </a:r>
            <a:r>
              <a:rPr lang="en-US" b="1">
                <a:solidFill>
                  <a:srgbClr val="FF00FF"/>
                </a:solidFill>
              </a:rPr>
              <a:t> = 12 - 10 = 2</a:t>
            </a:r>
          </a:p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FF"/>
                </a:solidFill>
              </a:rPr>
              <a:t>      </a:t>
            </a:r>
          </a:p>
        </p:txBody>
      </p:sp>
      <p:sp>
        <p:nvSpPr>
          <p:cNvPr id="140366" name="Rectangle 78"/>
          <p:cNvSpPr>
            <a:spLocks noChangeArrowheads="1"/>
          </p:cNvSpPr>
          <p:nvPr/>
        </p:nvSpPr>
        <p:spPr bwMode="auto">
          <a:xfrm>
            <a:off x="1524000" y="5392738"/>
            <a:ext cx="7620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--- cations also have a greater attraction than do anions</a:t>
            </a:r>
          </a:p>
          <a:p>
            <a:r>
              <a:rPr lang="en-US" b="1"/>
              <a:t>	r Ti2+  &gt;    r Ti3+  &gt;  rTi4+	</a:t>
            </a:r>
          </a:p>
          <a:p>
            <a:endParaRPr lang="en-US" b="1"/>
          </a:p>
          <a:p>
            <a:r>
              <a:rPr lang="en-US" b="1"/>
              <a:t>--- greater charge on the +4 leads to stronger attraction of the e-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autoUpdateAnimBg="0"/>
      <p:bldP spid="140337" grpId="0" autoUpdateAnimBg="0"/>
      <p:bldP spid="140338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3794125" y="700088"/>
            <a:ext cx="1273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FF33CC"/>
                </a:solidFill>
              </a:rPr>
              <a:t>Anions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797300" y="4664075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000">
                <a:solidFill>
                  <a:srgbClr val="FF33CC"/>
                </a:solidFill>
              </a:rPr>
              <a:t>Cl</a:t>
            </a:r>
            <a:r>
              <a:rPr lang="en-US" sz="3400" b="1" baseline="30000">
                <a:solidFill>
                  <a:srgbClr val="FF33CC"/>
                </a:solidFill>
              </a:rPr>
              <a:t>-</a:t>
            </a:r>
            <a:r>
              <a:rPr lang="en-US" sz="3400" b="1">
                <a:solidFill>
                  <a:srgbClr val="FF33CC"/>
                </a:solidFill>
              </a:rPr>
              <a:t> </a:t>
            </a:r>
            <a:r>
              <a:rPr lang="en-US" sz="3000">
                <a:solidFill>
                  <a:srgbClr val="FF33CC"/>
                </a:solidFill>
              </a:rPr>
              <a:t>&gt; Cl</a:t>
            </a:r>
            <a:endParaRPr lang="en-US" sz="2600">
              <a:solidFill>
                <a:srgbClr val="FF33CC"/>
              </a:solidFill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5199063" y="4098925"/>
            <a:ext cx="1963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</a:rPr>
              <a:t>More Repulsion</a:t>
            </a:r>
          </a:p>
        </p:txBody>
      </p:sp>
      <p:grpSp>
        <p:nvGrpSpPr>
          <p:cNvPr id="141317" name="Group 5"/>
          <p:cNvGrpSpPr>
            <a:grpSpLocks/>
          </p:cNvGrpSpPr>
          <p:nvPr/>
        </p:nvGrpSpPr>
        <p:grpSpPr bwMode="auto">
          <a:xfrm>
            <a:off x="5029200" y="1524000"/>
            <a:ext cx="1905000" cy="2590800"/>
            <a:chOff x="3168" y="960"/>
            <a:chExt cx="1200" cy="1632"/>
          </a:xfrm>
        </p:grpSpPr>
        <p:sp>
          <p:nvSpPr>
            <p:cNvPr id="141318" name="Text Box 6"/>
            <p:cNvSpPr txBox="1">
              <a:spLocks noChangeArrowheads="1"/>
            </p:cNvSpPr>
            <p:nvPr/>
          </p:nvSpPr>
          <p:spPr bwMode="auto">
            <a:xfrm>
              <a:off x="3645" y="2246"/>
              <a:ext cx="403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000"/>
                <a:t>Cl</a:t>
              </a:r>
              <a:r>
                <a:rPr lang="en-US" sz="3400" b="1" baseline="30000"/>
                <a:t>-</a:t>
              </a:r>
              <a:endParaRPr lang="en-US" sz="3400" b="1"/>
            </a:p>
          </p:txBody>
        </p:sp>
        <p:grpSp>
          <p:nvGrpSpPr>
            <p:cNvPr id="141319" name="Group 7"/>
            <p:cNvGrpSpPr>
              <a:grpSpLocks/>
            </p:cNvGrpSpPr>
            <p:nvPr/>
          </p:nvGrpSpPr>
          <p:grpSpPr bwMode="auto">
            <a:xfrm>
              <a:off x="3168" y="960"/>
              <a:ext cx="1200" cy="1158"/>
              <a:chOff x="3168" y="1098"/>
              <a:chExt cx="1200" cy="1158"/>
            </a:xfrm>
          </p:grpSpPr>
          <p:sp>
            <p:nvSpPr>
              <p:cNvPr id="141320" name="Oval 8"/>
              <p:cNvSpPr>
                <a:spLocks noChangeArrowheads="1"/>
              </p:cNvSpPr>
              <p:nvPr/>
            </p:nvSpPr>
            <p:spPr bwMode="auto">
              <a:xfrm>
                <a:off x="3520" y="1344"/>
                <a:ext cx="80" cy="8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1321" name="Group 9"/>
              <p:cNvGrpSpPr>
                <a:grpSpLocks/>
              </p:cNvGrpSpPr>
              <p:nvPr/>
            </p:nvGrpSpPr>
            <p:grpSpPr bwMode="auto">
              <a:xfrm>
                <a:off x="3168" y="1098"/>
                <a:ext cx="1200" cy="1158"/>
                <a:chOff x="3168" y="1098"/>
                <a:chExt cx="1200" cy="1158"/>
              </a:xfrm>
            </p:grpSpPr>
            <p:grpSp>
              <p:nvGrpSpPr>
                <p:cNvPr id="141322" name="Group 10"/>
                <p:cNvGrpSpPr>
                  <a:grpSpLocks/>
                </p:cNvGrpSpPr>
                <p:nvPr/>
              </p:nvGrpSpPr>
              <p:grpSpPr bwMode="auto">
                <a:xfrm>
                  <a:off x="3168" y="1098"/>
                  <a:ext cx="1200" cy="1158"/>
                  <a:chOff x="3072" y="1146"/>
                  <a:chExt cx="1200" cy="1158"/>
                </a:xfrm>
              </p:grpSpPr>
              <p:grpSp>
                <p:nvGrpSpPr>
                  <p:cNvPr id="141323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272" y="1344"/>
                    <a:ext cx="800" cy="745"/>
                    <a:chOff x="3272" y="1352"/>
                    <a:chExt cx="800" cy="745"/>
                  </a:xfrm>
                </p:grpSpPr>
                <p:grpSp>
                  <p:nvGrpSpPr>
                    <p:cNvPr id="14132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1352"/>
                      <a:ext cx="720" cy="745"/>
                      <a:chOff x="2448" y="2256"/>
                      <a:chExt cx="864" cy="864"/>
                    </a:xfrm>
                  </p:grpSpPr>
                  <p:sp>
                    <p:nvSpPr>
                      <p:cNvPr id="141325" name="Oval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6" y="2880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CC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326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32" y="2256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CC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327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68" y="2928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00CC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4132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48" y="2304"/>
                        <a:ext cx="864" cy="816"/>
                        <a:chOff x="288" y="2352"/>
                        <a:chExt cx="864" cy="816"/>
                      </a:xfrm>
                    </p:grpSpPr>
                    <p:grpSp>
                      <p:nvGrpSpPr>
                        <p:cNvPr id="141329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544"/>
                          <a:ext cx="528" cy="432"/>
                          <a:chOff x="480" y="2544"/>
                          <a:chExt cx="528" cy="432"/>
                        </a:xfrm>
                      </p:grpSpPr>
                      <p:sp>
                        <p:nvSpPr>
                          <p:cNvPr id="141330" name="Oval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20" y="2736"/>
                            <a:ext cx="96" cy="9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141331" name="Group 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544"/>
                            <a:ext cx="528" cy="432"/>
                            <a:chOff x="1392" y="2784"/>
                            <a:chExt cx="528" cy="432"/>
                          </a:xfrm>
                        </p:grpSpPr>
                        <p:sp>
                          <p:nvSpPr>
                            <p:cNvPr id="141332" name="Oval 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440" y="2784"/>
                              <a:ext cx="432" cy="432"/>
                            </a:xfrm>
                            <a:prstGeom prst="ellipse">
                              <a:avLst/>
                            </a:prstGeom>
                            <a:noFill/>
                            <a:ln w="38100">
                              <a:solidFill>
                                <a:srgbClr val="00FF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41333" name="Oval 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392" y="2976"/>
                              <a:ext cx="96" cy="96"/>
                            </a:xfrm>
                            <a:prstGeom prst="ellipse">
                              <a:avLst/>
                            </a:prstGeom>
                            <a:solidFill>
                              <a:srgbClr val="00CC00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  <p:sp>
                          <p:nvSpPr>
                            <p:cNvPr id="141334" name="Oval 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824" y="2976"/>
                              <a:ext cx="96" cy="96"/>
                            </a:xfrm>
                            <a:prstGeom prst="ellipse">
                              <a:avLst/>
                            </a:prstGeom>
                            <a:solidFill>
                              <a:srgbClr val="00CC00"/>
                            </a:solidFill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/>
                            </a:p>
                          </p:txBody>
                        </p:sp>
                      </p:grpSp>
                    </p:grpSp>
                    <p:sp>
                      <p:nvSpPr>
                        <p:cNvPr id="141335" name="Oval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" y="2352"/>
                          <a:ext cx="864" cy="816"/>
                        </a:xfrm>
                        <a:prstGeom prst="ellipse">
                          <a:avLst/>
                        </a:prstGeom>
                        <a:noFill/>
                        <a:ln w="38100">
                          <a:solidFill>
                            <a:srgbClr val="00CC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1336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92" y="1683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7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1476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72" y="1600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39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52" y="2014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134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072" y="1146"/>
                    <a:ext cx="1200" cy="1158"/>
                    <a:chOff x="3072" y="1146"/>
                    <a:chExt cx="1200" cy="1158"/>
                  </a:xfrm>
                </p:grpSpPr>
                <p:sp>
                  <p:nvSpPr>
                    <p:cNvPr id="141341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1146"/>
                      <a:ext cx="1200" cy="115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CC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2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4" y="1213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3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76" y="2208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4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1502"/>
                      <a:ext cx="80" cy="82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5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88" y="1933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6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2" y="1933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7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4" y="1165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48" name="Oval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2208"/>
                      <a:ext cx="80" cy="83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1349" name="Oval 37"/>
                <p:cNvSpPr>
                  <a:spLocks noChangeArrowheads="1"/>
                </p:cNvSpPr>
                <p:nvPr/>
              </p:nvSpPr>
              <p:spPr bwMode="auto">
                <a:xfrm>
                  <a:off x="4272" y="1405"/>
                  <a:ext cx="80" cy="83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41350" name="Group 38"/>
          <p:cNvGrpSpPr>
            <a:grpSpLocks/>
          </p:cNvGrpSpPr>
          <p:nvPr/>
        </p:nvGrpSpPr>
        <p:grpSpPr bwMode="auto">
          <a:xfrm>
            <a:off x="2057400" y="1524000"/>
            <a:ext cx="1905000" cy="2606675"/>
            <a:chOff x="1296" y="960"/>
            <a:chExt cx="1200" cy="1642"/>
          </a:xfrm>
        </p:grpSpPr>
        <p:sp>
          <p:nvSpPr>
            <p:cNvPr id="141351" name="Text Box 39"/>
            <p:cNvSpPr txBox="1">
              <a:spLocks noChangeArrowheads="1"/>
            </p:cNvSpPr>
            <p:nvPr/>
          </p:nvSpPr>
          <p:spPr bwMode="auto">
            <a:xfrm>
              <a:off x="1770" y="2256"/>
              <a:ext cx="34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3000"/>
                <a:t>Cl</a:t>
              </a:r>
            </a:p>
          </p:txBody>
        </p:sp>
        <p:grpSp>
          <p:nvGrpSpPr>
            <p:cNvPr id="141352" name="Group 40"/>
            <p:cNvGrpSpPr>
              <a:grpSpLocks/>
            </p:cNvGrpSpPr>
            <p:nvPr/>
          </p:nvGrpSpPr>
          <p:grpSpPr bwMode="auto">
            <a:xfrm>
              <a:off x="1296" y="960"/>
              <a:ext cx="1200" cy="1158"/>
              <a:chOff x="1296" y="1098"/>
              <a:chExt cx="1200" cy="1158"/>
            </a:xfrm>
          </p:grpSpPr>
          <p:grpSp>
            <p:nvGrpSpPr>
              <p:cNvPr id="141353" name="Group 41"/>
              <p:cNvGrpSpPr>
                <a:grpSpLocks/>
              </p:cNvGrpSpPr>
              <p:nvPr/>
            </p:nvGrpSpPr>
            <p:grpSpPr bwMode="auto">
              <a:xfrm>
                <a:off x="1296" y="1098"/>
                <a:ext cx="1200" cy="1158"/>
                <a:chOff x="3072" y="1146"/>
                <a:chExt cx="1200" cy="1158"/>
              </a:xfrm>
            </p:grpSpPr>
            <p:grpSp>
              <p:nvGrpSpPr>
                <p:cNvPr id="141354" name="Group 42"/>
                <p:cNvGrpSpPr>
                  <a:grpSpLocks/>
                </p:cNvGrpSpPr>
                <p:nvPr/>
              </p:nvGrpSpPr>
              <p:grpSpPr bwMode="auto">
                <a:xfrm>
                  <a:off x="3272" y="1344"/>
                  <a:ext cx="800" cy="745"/>
                  <a:chOff x="3272" y="1352"/>
                  <a:chExt cx="800" cy="745"/>
                </a:xfrm>
              </p:grpSpPr>
              <p:grpSp>
                <p:nvGrpSpPr>
                  <p:cNvPr id="14135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312" y="1352"/>
                    <a:ext cx="720" cy="745"/>
                    <a:chOff x="2448" y="2256"/>
                    <a:chExt cx="864" cy="864"/>
                  </a:xfrm>
                </p:grpSpPr>
                <p:sp>
                  <p:nvSpPr>
                    <p:cNvPr id="141356" name="Oval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6" y="2880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7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2256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358" name="Oval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2928"/>
                      <a:ext cx="96" cy="96"/>
                    </a:xfrm>
                    <a:prstGeom prst="ellipse">
                      <a:avLst/>
                    </a:prstGeom>
                    <a:solidFill>
                      <a:srgbClr val="00CC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41359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48" y="2304"/>
                      <a:ext cx="864" cy="816"/>
                      <a:chOff x="288" y="2352"/>
                      <a:chExt cx="864" cy="816"/>
                    </a:xfrm>
                  </p:grpSpPr>
                  <p:grpSp>
                    <p:nvGrpSpPr>
                      <p:cNvPr id="141360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2544"/>
                        <a:ext cx="528" cy="432"/>
                        <a:chOff x="480" y="2544"/>
                        <a:chExt cx="528" cy="432"/>
                      </a:xfrm>
                    </p:grpSpPr>
                    <p:sp>
                      <p:nvSpPr>
                        <p:cNvPr id="141361" name="Oval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0" y="2736"/>
                          <a:ext cx="96" cy="96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141362" name="Group 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544"/>
                          <a:ext cx="528" cy="432"/>
                          <a:chOff x="1392" y="2784"/>
                          <a:chExt cx="528" cy="432"/>
                        </a:xfrm>
                      </p:grpSpPr>
                      <p:sp>
                        <p:nvSpPr>
                          <p:cNvPr id="141363" name="Oval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40" y="2784"/>
                            <a:ext cx="432" cy="432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FF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1364" name="Oval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392" y="2976"/>
                            <a:ext cx="96" cy="96"/>
                          </a:xfrm>
                          <a:prstGeom prst="ellipse">
                            <a:avLst/>
                          </a:prstGeom>
                          <a:solidFill>
                            <a:srgbClr val="00CC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141365" name="Oval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24" y="2976"/>
                            <a:ext cx="96" cy="96"/>
                          </a:xfrm>
                          <a:prstGeom prst="ellipse">
                            <a:avLst/>
                          </a:prstGeom>
                          <a:solidFill>
                            <a:srgbClr val="00CC00"/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41366" name="Oval 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" y="2352"/>
                        <a:ext cx="864" cy="816"/>
                      </a:xfrm>
                      <a:prstGeom prst="ellipse">
                        <a:avLst/>
                      </a:prstGeom>
                      <a:noFill/>
                      <a:ln w="38100">
                        <a:solidFill>
                          <a:srgbClr val="00CC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41367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992" y="1683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6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912" y="1476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69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272" y="1600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0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552" y="2014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1371" name="Group 59"/>
                <p:cNvGrpSpPr>
                  <a:grpSpLocks/>
                </p:cNvGrpSpPr>
                <p:nvPr/>
              </p:nvGrpSpPr>
              <p:grpSpPr bwMode="auto">
                <a:xfrm>
                  <a:off x="3072" y="1146"/>
                  <a:ext cx="1200" cy="1158"/>
                  <a:chOff x="3072" y="1146"/>
                  <a:chExt cx="1200" cy="1158"/>
                </a:xfrm>
              </p:grpSpPr>
              <p:sp>
                <p:nvSpPr>
                  <p:cNvPr id="141372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146"/>
                    <a:ext cx="1200" cy="1158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CC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3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13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4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376" y="2208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5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502"/>
                    <a:ext cx="80" cy="82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6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088" y="1933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7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4192" y="1933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904" y="1165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208"/>
                    <a:ext cx="80" cy="83"/>
                  </a:xfrm>
                  <a:prstGeom prst="ellipse">
                    <a:avLst/>
                  </a:prstGeom>
                  <a:solidFill>
                    <a:srgbClr val="00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80" name="Oval 68"/>
              <p:cNvSpPr>
                <a:spLocks noChangeArrowheads="1"/>
              </p:cNvSpPr>
              <p:nvPr/>
            </p:nvSpPr>
            <p:spPr bwMode="auto">
              <a:xfrm>
                <a:off x="1632" y="1358"/>
                <a:ext cx="80" cy="8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5" grpId="0" autoUpdateAnimBg="0"/>
      <p:bldP spid="141316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895600" y="700088"/>
            <a:ext cx="3549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800">
                <a:solidFill>
                  <a:srgbClr val="FF33CC"/>
                </a:solidFill>
              </a:rPr>
              <a:t>Isoelectronic Species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1327150" y="2041525"/>
            <a:ext cx="81756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  </a:t>
            </a:r>
            <a:r>
              <a:rPr lang="en-US" sz="2600">
                <a:solidFill>
                  <a:srgbClr val="FF3300"/>
                </a:solidFill>
              </a:rPr>
              <a:t>O</a:t>
            </a:r>
            <a:r>
              <a:rPr lang="en-US" sz="2600" b="1" baseline="30000">
                <a:solidFill>
                  <a:srgbClr val="FF3300"/>
                </a:solidFill>
              </a:rPr>
              <a:t>2-</a:t>
            </a:r>
            <a:endParaRPr lang="en-US" sz="2600"/>
          </a:p>
          <a:p>
            <a:pPr algn="ctr" eaLnBrk="0" hangingPunct="0">
              <a:lnSpc>
                <a:spcPct val="150000"/>
              </a:lnSpc>
            </a:pPr>
            <a:r>
              <a:rPr lang="en-US" sz="2200"/>
              <a:t>Z=8</a:t>
            </a:r>
            <a:endParaRPr lang="en-US" sz="2600"/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2693988" y="2039938"/>
            <a:ext cx="674687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>
                <a:solidFill>
                  <a:srgbClr val="FF3300"/>
                </a:solidFill>
              </a:rPr>
              <a:t> F</a:t>
            </a:r>
            <a:r>
              <a:rPr lang="en-US" sz="2600" b="1" baseline="30000">
                <a:solidFill>
                  <a:srgbClr val="FF3300"/>
                </a:solidFill>
              </a:rPr>
              <a:t>-</a:t>
            </a:r>
            <a:endParaRPr lang="en-US" sz="2600"/>
          </a:p>
          <a:p>
            <a:pPr algn="ctr" eaLnBrk="0" hangingPunct="0">
              <a:lnSpc>
                <a:spcPct val="150000"/>
              </a:lnSpc>
            </a:pPr>
            <a:r>
              <a:rPr lang="en-US" sz="2200"/>
              <a:t>Z=9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987800" y="2039938"/>
            <a:ext cx="830263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>
                <a:solidFill>
                  <a:srgbClr val="FF3300"/>
                </a:solidFill>
              </a:rPr>
              <a:t>Ne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2200"/>
              <a:t>Z=10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5316538" y="2039938"/>
            <a:ext cx="830262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 </a:t>
            </a:r>
            <a:r>
              <a:rPr lang="en-US" sz="2600">
                <a:solidFill>
                  <a:srgbClr val="FF3300"/>
                </a:solidFill>
              </a:rPr>
              <a:t>Na</a:t>
            </a:r>
            <a:r>
              <a:rPr lang="en-US" sz="2600" baseline="30000">
                <a:solidFill>
                  <a:srgbClr val="FF3300"/>
                </a:solidFill>
              </a:rPr>
              <a:t>+</a:t>
            </a:r>
            <a:endParaRPr lang="en-US" sz="2600">
              <a:solidFill>
                <a:srgbClr val="FF3300"/>
              </a:solidFill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2200"/>
              <a:t>Z=11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6546850" y="2039938"/>
            <a:ext cx="10731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/>
              <a:t>  </a:t>
            </a:r>
            <a:r>
              <a:rPr lang="en-US" sz="2600">
                <a:solidFill>
                  <a:srgbClr val="FF3300"/>
                </a:solidFill>
              </a:rPr>
              <a:t>Mg</a:t>
            </a:r>
            <a:r>
              <a:rPr lang="en-US" sz="2600" b="1" baseline="30000">
                <a:solidFill>
                  <a:srgbClr val="FF3300"/>
                </a:solidFill>
              </a:rPr>
              <a:t>2+</a:t>
            </a:r>
            <a:endParaRPr lang="en-US" sz="2600"/>
          </a:p>
          <a:p>
            <a:pPr algn="ctr" eaLnBrk="0" hangingPunct="0">
              <a:lnSpc>
                <a:spcPct val="150000"/>
              </a:lnSpc>
            </a:pPr>
            <a:r>
              <a:rPr lang="en-US" sz="2200"/>
              <a:t>Z=12</a:t>
            </a:r>
          </a:p>
        </p:txBody>
      </p:sp>
      <p:grpSp>
        <p:nvGrpSpPr>
          <p:cNvPr id="138248" name="Group 8"/>
          <p:cNvGrpSpPr>
            <a:grpSpLocks/>
          </p:cNvGrpSpPr>
          <p:nvPr/>
        </p:nvGrpSpPr>
        <p:grpSpPr bwMode="auto">
          <a:xfrm>
            <a:off x="1219200" y="3733800"/>
            <a:ext cx="6324600" cy="533400"/>
            <a:chOff x="768" y="2352"/>
            <a:chExt cx="3984" cy="336"/>
          </a:xfrm>
        </p:grpSpPr>
        <p:sp>
          <p:nvSpPr>
            <p:cNvPr id="138249" name="Line 9"/>
            <p:cNvSpPr>
              <a:spLocks noChangeShapeType="1"/>
            </p:cNvSpPr>
            <p:nvPr/>
          </p:nvSpPr>
          <p:spPr bwMode="auto">
            <a:xfrm>
              <a:off x="768" y="2688"/>
              <a:ext cx="39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0" name="Text Box 10"/>
            <p:cNvSpPr txBox="1">
              <a:spLocks noChangeArrowheads="1"/>
            </p:cNvSpPr>
            <p:nvPr/>
          </p:nvSpPr>
          <p:spPr bwMode="auto">
            <a:xfrm>
              <a:off x="1469" y="2352"/>
              <a:ext cx="251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200">
                  <a:solidFill>
                    <a:schemeClr val="folHlink"/>
                  </a:solidFill>
                </a:rPr>
                <a:t>Attraction to nucleus increases</a:t>
              </a:r>
            </a:p>
          </p:txBody>
        </p:sp>
      </p:grpSp>
      <p:grpSp>
        <p:nvGrpSpPr>
          <p:cNvPr id="138251" name="Group 11"/>
          <p:cNvGrpSpPr>
            <a:grpSpLocks/>
          </p:cNvGrpSpPr>
          <p:nvPr/>
        </p:nvGrpSpPr>
        <p:grpSpPr bwMode="auto">
          <a:xfrm>
            <a:off x="1219200" y="4678363"/>
            <a:ext cx="6324600" cy="503237"/>
            <a:chOff x="768" y="2947"/>
            <a:chExt cx="3984" cy="317"/>
          </a:xfrm>
        </p:grpSpPr>
        <p:sp>
          <p:nvSpPr>
            <p:cNvPr id="138252" name="Line 12"/>
            <p:cNvSpPr>
              <a:spLocks noChangeShapeType="1"/>
            </p:cNvSpPr>
            <p:nvPr/>
          </p:nvSpPr>
          <p:spPr bwMode="auto">
            <a:xfrm>
              <a:off x="768" y="3264"/>
              <a:ext cx="3984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triangle" w="lg" len="lg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53" name="Text Box 13"/>
            <p:cNvSpPr txBox="1">
              <a:spLocks noChangeArrowheads="1"/>
            </p:cNvSpPr>
            <p:nvPr/>
          </p:nvSpPr>
          <p:spPr bwMode="auto">
            <a:xfrm>
              <a:off x="2093" y="2947"/>
              <a:ext cx="127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200">
                  <a:solidFill>
                    <a:schemeClr val="folHlink"/>
                  </a:solidFill>
                </a:rPr>
                <a:t>Size Increases</a:t>
              </a:r>
            </a:p>
          </p:txBody>
        </p:sp>
      </p:grp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1328738" y="3048000"/>
            <a:ext cx="1033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/>
              <a:t>#e</a:t>
            </a:r>
            <a:r>
              <a:rPr lang="en-US" sz="2200" baseline="30000"/>
              <a:t>-</a:t>
            </a:r>
            <a:r>
              <a:rPr lang="en-US" sz="2200"/>
              <a:t>=10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2624138" y="3048000"/>
            <a:ext cx="1033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/>
              <a:t>#e</a:t>
            </a:r>
            <a:r>
              <a:rPr lang="en-US" sz="2200" baseline="30000"/>
              <a:t>-</a:t>
            </a:r>
            <a:r>
              <a:rPr lang="en-US" sz="2200"/>
              <a:t>=10</a:t>
            </a:r>
            <a:endParaRPr lang="en-US" sz="2000"/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3962400" y="3048000"/>
            <a:ext cx="1033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/>
              <a:t>#e</a:t>
            </a:r>
            <a:r>
              <a:rPr lang="en-US" sz="2200" baseline="30000"/>
              <a:t>-</a:t>
            </a:r>
            <a:r>
              <a:rPr lang="en-US" sz="2200"/>
              <a:t>=10</a:t>
            </a:r>
            <a:endParaRPr lang="en-US" sz="2000"/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257800" y="3048000"/>
            <a:ext cx="10334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/>
              <a:t>#e</a:t>
            </a:r>
            <a:r>
              <a:rPr lang="en-US" sz="2200" baseline="30000"/>
              <a:t>-</a:t>
            </a:r>
            <a:r>
              <a:rPr lang="en-US" sz="2200"/>
              <a:t>=10</a:t>
            </a:r>
            <a:endParaRPr lang="en-US" sz="2000"/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6586538" y="3048000"/>
            <a:ext cx="1033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200"/>
              <a:t>#e</a:t>
            </a:r>
            <a:r>
              <a:rPr lang="en-US" sz="2200" baseline="30000"/>
              <a:t>-</a:t>
            </a:r>
            <a:r>
              <a:rPr lang="en-US" sz="2200"/>
              <a:t>=10</a:t>
            </a:r>
            <a:endParaRPr lang="en-US" sz="2000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1828800" y="5392738"/>
            <a:ext cx="7315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-</a:t>
            </a:r>
            <a:r>
              <a:rPr lang="en-US" b="1">
                <a:solidFill>
                  <a:schemeClr val="accent2"/>
                </a:solidFill>
              </a:rPr>
              <a:t>Instances where small differences in z</a:t>
            </a:r>
          </a:p>
          <a:p>
            <a:r>
              <a:rPr lang="en-US" b="1"/>
              <a:t>e.g. rO2-   &gt;  r F-  &gt;   rNa+  &gt;     r Mg 2+ </a:t>
            </a:r>
          </a:p>
          <a:p>
            <a:r>
              <a:rPr lang="en-US" b="1"/>
              <a:t>--- # e-  same but # p+ increases, which leads to stronger attraction  =&gt;  smaller radius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8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8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/>
      <p:bldP spid="138244" grpId="0" build="p" autoUpdateAnimBg="0"/>
      <p:bldP spid="138245" grpId="0" build="p" autoUpdateAnimBg="0"/>
      <p:bldP spid="138246" grpId="0" build="p" autoUpdateAnimBg="0"/>
      <p:bldP spid="138247" grpId="0" build="p" autoUpdateAnimBg="0"/>
      <p:bldP spid="138254" grpId="0" autoUpdateAnimBg="0"/>
      <p:bldP spid="138255" grpId="0" autoUpdateAnimBg="0"/>
      <p:bldP spid="138256" grpId="0" autoUpdateAnimBg="0"/>
      <p:bldP spid="138257" grpId="0" autoUpdateAnimBg="0"/>
      <p:bldP spid="13825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152400" y="1158875"/>
            <a:ext cx="5748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200"/>
              <a:t>Which of the following species is the largest?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6084888" y="1143000"/>
            <a:ext cx="2297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folHlink"/>
                </a:solidFill>
              </a:rPr>
              <a:t>B    B</a:t>
            </a:r>
            <a:r>
              <a:rPr lang="en-US" sz="2400" baseline="30000">
                <a:solidFill>
                  <a:schemeClr val="folHlink"/>
                </a:solidFill>
              </a:rPr>
              <a:t>+</a:t>
            </a:r>
            <a:r>
              <a:rPr lang="en-US" sz="2400">
                <a:solidFill>
                  <a:schemeClr val="folHlink"/>
                </a:solidFill>
              </a:rPr>
              <a:t>   Al    Al</a:t>
            </a:r>
            <a:r>
              <a:rPr lang="en-US" sz="2400" baseline="30000">
                <a:solidFill>
                  <a:schemeClr val="folHlink"/>
                </a:solidFill>
              </a:rPr>
              <a:t>+</a:t>
            </a:r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239000" y="1158875"/>
            <a:ext cx="381000" cy="457200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52400" y="2057400"/>
            <a:ext cx="59340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200"/>
              <a:t>Which of the following species is the smallest?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6096000" y="2041525"/>
            <a:ext cx="2257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solidFill>
                  <a:schemeClr val="folHlink"/>
                </a:solidFill>
              </a:rPr>
              <a:t>P    P</a:t>
            </a:r>
            <a:r>
              <a:rPr lang="en-US" sz="2400" baseline="30000">
                <a:solidFill>
                  <a:schemeClr val="folHlink"/>
                </a:solidFill>
              </a:rPr>
              <a:t>-  </a:t>
            </a:r>
            <a:r>
              <a:rPr lang="en-US" sz="2400">
                <a:solidFill>
                  <a:schemeClr val="folHlink"/>
                </a:solidFill>
              </a:rPr>
              <a:t>   S     S</a:t>
            </a:r>
            <a:r>
              <a:rPr lang="en-US" sz="2400" baseline="30000">
                <a:solidFill>
                  <a:schemeClr val="folHlink"/>
                </a:solidFill>
              </a:rPr>
              <a:t>-</a:t>
            </a:r>
            <a:endParaRPr lang="en-US" sz="2400">
              <a:solidFill>
                <a:schemeClr val="folHlink"/>
              </a:solidFill>
            </a:endParaRP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7239000" y="2057400"/>
            <a:ext cx="381000" cy="457200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52400" y="3048000"/>
            <a:ext cx="5748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200"/>
              <a:t>Which of the following species is the largest?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6096000" y="3032125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>
                <a:solidFill>
                  <a:schemeClr val="folHlink"/>
                </a:solidFill>
              </a:rPr>
              <a:t>N</a:t>
            </a:r>
            <a:r>
              <a:rPr lang="en-US" sz="2400" baseline="30000">
                <a:solidFill>
                  <a:schemeClr val="folHlink"/>
                </a:solidFill>
              </a:rPr>
              <a:t>-</a:t>
            </a:r>
            <a:r>
              <a:rPr lang="en-US" sz="2400">
                <a:solidFill>
                  <a:schemeClr val="folHlink"/>
                </a:solidFill>
              </a:rPr>
              <a:t>   P</a:t>
            </a:r>
            <a:r>
              <a:rPr lang="en-US" sz="2400" baseline="30000">
                <a:solidFill>
                  <a:schemeClr val="folHlink"/>
                </a:solidFill>
              </a:rPr>
              <a:t>+</a:t>
            </a:r>
            <a:r>
              <a:rPr lang="en-US" sz="2400">
                <a:solidFill>
                  <a:schemeClr val="folHlink"/>
                </a:solidFill>
              </a:rPr>
              <a:t>    P</a:t>
            </a:r>
            <a:r>
              <a:rPr lang="en-US" sz="2400" baseline="30000">
                <a:solidFill>
                  <a:schemeClr val="folHlink"/>
                </a:solidFill>
              </a:rPr>
              <a:t>-</a:t>
            </a:r>
            <a:r>
              <a:rPr lang="en-US" sz="2400">
                <a:solidFill>
                  <a:schemeClr val="folHlink"/>
                </a:solidFill>
              </a:rPr>
              <a:t>    P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7315200" y="3048000"/>
            <a:ext cx="381000" cy="457200"/>
          </a:xfrm>
          <a:prstGeom prst="rect">
            <a:avLst/>
          </a:prstGeom>
          <a:noFill/>
          <a:ln w="508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autoUpdateAnimBg="0"/>
      <p:bldP spid="139268" grpId="0" animBg="1"/>
      <p:bldP spid="139269" grpId="0" autoUpdateAnimBg="0"/>
      <p:bldP spid="139270" grpId="0" autoUpdateAnimBg="0"/>
      <p:bldP spid="139271" grpId="0" animBg="1"/>
      <p:bldP spid="139272" grpId="0" autoUpdateAnimBg="0"/>
      <p:bldP spid="139273" grpId="0" autoUpdateAnimBg="0"/>
      <p:bldP spid="13927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304800"/>
            <a:ext cx="888365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algn="ctr"/>
            <a:r>
              <a:rPr lang="en-US" sz="2400" b="1" u="sng">
                <a:solidFill>
                  <a:srgbClr val="FF3300"/>
                </a:solidFill>
              </a:rPr>
              <a:t>Lanthanide contraction (effect on radii)</a:t>
            </a:r>
          </a:p>
          <a:p>
            <a:pPr indent="457200" algn="ctr"/>
            <a:r>
              <a:rPr lang="en-US"/>
              <a:t>main group elements    vs.    TM’s</a:t>
            </a:r>
          </a:p>
          <a:p>
            <a:pPr indent="457200" algn="ctr"/>
            <a:r>
              <a:rPr lang="en-US"/>
              <a:t>Li	2s1			Cu	3d10</a:t>
            </a:r>
          </a:p>
          <a:p>
            <a:pPr indent="457200" algn="ctr"/>
            <a:r>
              <a:rPr lang="en-US"/>
              <a:t>Na	3s1			Ag	4d10</a:t>
            </a:r>
          </a:p>
          <a:p>
            <a:pPr indent="457200" algn="ctr"/>
            <a:r>
              <a:rPr lang="en-US"/>
              <a:t>    K	    4s1			   Au	4f145d10</a:t>
            </a:r>
          </a:p>
          <a:p>
            <a:pPr indent="457200" algn="ctr"/>
            <a:r>
              <a:rPr lang="en-US"/>
              <a:t>				</a:t>
            </a:r>
            <a:r>
              <a:rPr lang="en-US" b="1"/>
              <a:t>Lanthanides fill before d</a:t>
            </a:r>
          </a:p>
          <a:p>
            <a:pPr indent="457200" algn="ctr"/>
            <a:r>
              <a:rPr lang="en-US"/>
              <a:t>Ionic radii for group 11 monovalent (+1) ions:</a:t>
            </a:r>
          </a:p>
          <a:p>
            <a:pPr indent="457200" algn="ctr"/>
            <a:r>
              <a:rPr lang="en-US"/>
              <a:t>Cu+	1.13 Å</a:t>
            </a:r>
          </a:p>
          <a:p>
            <a:pPr indent="457200" algn="ctr"/>
            <a:r>
              <a:rPr lang="en-US"/>
              <a:t>	Ag+	1.33 Å  (increase)</a:t>
            </a:r>
          </a:p>
          <a:p>
            <a:pPr indent="457200" algn="ctr"/>
            <a:r>
              <a:rPr lang="en-US"/>
              <a:t>	Au+	1.25 Å  (decrease)</a:t>
            </a:r>
          </a:p>
          <a:p>
            <a:pPr indent="457200" algn="ctr"/>
            <a:r>
              <a:rPr lang="en-US"/>
              <a:t>Au has 4f e-  , which has a stronger attraction to the nucleus.  Au fills 4f e- before </a:t>
            </a:r>
          </a:p>
          <a:p>
            <a:pPr indent="457200" algn="ctr"/>
            <a:r>
              <a:rPr lang="en-US"/>
              <a:t>d e-.       =&gt;    smaller than expected radii for 3rd row TM.</a:t>
            </a:r>
          </a:p>
          <a:p>
            <a:pPr indent="457200" algn="ctr"/>
            <a:endParaRPr lang="en-US"/>
          </a:p>
          <a:p>
            <a:pPr indent="457200" algn="ctr"/>
            <a:endParaRPr lang="en-US"/>
          </a:p>
          <a:p>
            <a:pPr indent="457200" algn="ctr"/>
            <a:endParaRPr lang="en-US"/>
          </a:p>
          <a:p>
            <a:pPr indent="457200" algn="ctr"/>
            <a:r>
              <a:rPr lang="en-US">
                <a:solidFill>
                  <a:schemeClr val="accent2"/>
                </a:solidFill>
              </a:rPr>
              <a:t>Example:  </a:t>
            </a:r>
          </a:p>
          <a:p>
            <a:pPr indent="457200" algn="ctr"/>
            <a:r>
              <a:rPr lang="en-US"/>
              <a:t>Explain why the lanthanide contraction is not a factor in the following:</a:t>
            </a:r>
          </a:p>
          <a:p>
            <a:pPr indent="457200" algn="ctr"/>
            <a:r>
              <a:rPr lang="en-US"/>
              <a:t>Sc3+	0.68 Å</a:t>
            </a:r>
          </a:p>
          <a:p>
            <a:pPr indent="457200" algn="ctr"/>
            <a:r>
              <a:rPr lang="en-US"/>
              <a:t>                                   Y3+	         0.88 Å   ie normal n-effect</a:t>
            </a:r>
          </a:p>
          <a:p>
            <a:pPr indent="457200" algn="ctr"/>
            <a:r>
              <a:rPr lang="en-US"/>
              <a:t>La3+	1.06 Å</a:t>
            </a:r>
          </a:p>
          <a:p>
            <a:pPr indent="457200" algn="ctr"/>
            <a:r>
              <a:rPr lang="en-US" b="1"/>
              <a:t>There are no f electrons (Lanthanide contraction starts w/ group 4, not 3)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81000" y="10668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←↓r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33525"/>
            <a:ext cx="7772400" cy="1895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rgbClr val="CC0000"/>
                </a:solidFill>
              </a:rPr>
              <a:t>Electronegativity</a:t>
            </a:r>
            <a:r>
              <a:rPr lang="en-US" sz="2400">
                <a:solidFill>
                  <a:srgbClr val="CC0000"/>
                </a:solidFill>
              </a:rPr>
              <a:t> (</a:t>
            </a:r>
            <a:r>
              <a:rPr lang="en-US" sz="2400" b="1">
                <a:solidFill>
                  <a:srgbClr val="CC0000"/>
                </a:solidFill>
              </a:rPr>
              <a:t>EN</a:t>
            </a:r>
            <a:r>
              <a:rPr lang="en-US" sz="2400">
                <a:solidFill>
                  <a:srgbClr val="CC0000"/>
                </a:solidFill>
              </a:rPr>
              <a:t>) </a:t>
            </a:r>
            <a:r>
              <a:rPr lang="en-US" sz="2400"/>
              <a:t>is a measure of the ability of an atom to attract its bonding electrons to itself.</a:t>
            </a:r>
          </a:p>
          <a:p>
            <a:pPr>
              <a:lnSpc>
                <a:spcPct val="90000"/>
              </a:lnSpc>
            </a:pPr>
            <a:r>
              <a:rPr lang="en-US" sz="2400"/>
              <a:t>EN is related to ionization energy and electron affinity.</a:t>
            </a:r>
          </a:p>
          <a:p>
            <a:pPr>
              <a:lnSpc>
                <a:spcPct val="90000"/>
              </a:lnSpc>
            </a:pPr>
            <a:r>
              <a:rPr lang="en-US" sz="2400"/>
              <a:t>The greater the EN of an atom in a molecule, the more strongly the atom attracts the electrons in a covalent bond.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295400"/>
          </a:xfrm>
        </p:spPr>
        <p:txBody>
          <a:bodyPr/>
          <a:lstStyle/>
          <a:p>
            <a:r>
              <a:rPr lang="en-US"/>
              <a:t>Electronegativity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09600" y="4191000"/>
            <a:ext cx="41910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Electronegativity generally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increases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from left to right within a period, and it generally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FF3300"/>
                </a:solidFill>
                <a:latin typeface="Times New Roman" pitchFamily="18" charset="0"/>
              </a:rPr>
              <a:t>increases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from the bottom to the top within a group.</a:t>
            </a:r>
          </a:p>
        </p:txBody>
      </p:sp>
      <p:pic>
        <p:nvPicPr>
          <p:cNvPr id="143365" name="Picture 5" descr="FG09_07-03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22713"/>
            <a:ext cx="3962400" cy="293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build="p" autoUpdateAnimBg="0"/>
      <p:bldP spid="14336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00100"/>
          </a:xfrm>
        </p:spPr>
        <p:txBody>
          <a:bodyPr/>
          <a:lstStyle/>
          <a:p>
            <a:r>
              <a:rPr lang="en-US"/>
              <a:t>Pauling’s Electronegativities</a:t>
            </a:r>
          </a:p>
        </p:txBody>
      </p:sp>
      <p:pic>
        <p:nvPicPr>
          <p:cNvPr id="144387" name="Picture 3" descr="FG09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25775"/>
            <a:ext cx="8661400" cy="3832225"/>
          </a:xfrm>
          <a:prstGeom prst="rect">
            <a:avLst/>
          </a:prstGeom>
          <a:noFill/>
        </p:spPr>
      </p:pic>
      <p:sp>
        <p:nvSpPr>
          <p:cNvPr id="144388" name="AutoShape 4"/>
          <p:cNvSpPr>
            <a:spLocks noChangeArrowheads="1"/>
          </p:cNvSpPr>
          <p:nvPr/>
        </p:nvSpPr>
        <p:spPr bwMode="auto">
          <a:xfrm>
            <a:off x="5181600" y="1524000"/>
            <a:ext cx="3429000" cy="838200"/>
          </a:xfrm>
          <a:prstGeom prst="wedgeRectCallout">
            <a:avLst>
              <a:gd name="adj1" fmla="val 42315"/>
              <a:gd name="adj2" fmla="val 166856"/>
            </a:avLst>
          </a:prstGeom>
          <a:solidFill>
            <a:srgbClr val="AFE5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It would be a good idea to remember the four elements of highest electronegativity: N, O, F, Cl.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609600"/>
            <a:ext cx="4800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aseline="-25000"/>
              <a:t>Linus Pauling developed an arbitrary scale of electronegativities</a:t>
            </a:r>
          </a:p>
          <a:p>
            <a:pPr eaLnBrk="0" hangingPunct="0"/>
            <a:r>
              <a:rPr lang="en-US" sz="2800" baseline="-25000"/>
              <a:t>(</a:t>
            </a:r>
            <a:r>
              <a:rPr lang="en-US" sz="2800" baseline="-25000">
                <a:sym typeface="Symbol" pitchFamily="18" charset="2"/>
              </a:rPr>
              <a:t>) with values ranging from:</a:t>
            </a:r>
          </a:p>
          <a:p>
            <a:pPr eaLnBrk="0" hangingPunct="0"/>
            <a:r>
              <a:rPr lang="en-US" sz="2800" baseline="-25000">
                <a:solidFill>
                  <a:srgbClr val="FF6600"/>
                </a:solidFill>
              </a:rPr>
              <a:t>F:</a:t>
            </a:r>
            <a:r>
              <a:rPr lang="en-US" sz="2800" baseline="-25000"/>
              <a:t> </a:t>
            </a:r>
            <a:r>
              <a:rPr lang="en-US" sz="2800" baseline="-25000">
                <a:solidFill>
                  <a:schemeClr val="folHlink"/>
                </a:solidFill>
                <a:sym typeface="Symbol" pitchFamily="18" charset="2"/>
              </a:rPr>
              <a:t>=4.0</a:t>
            </a:r>
            <a:r>
              <a:rPr lang="en-US" sz="2800" baseline="-25000">
                <a:sym typeface="Symbol" pitchFamily="18" charset="2"/>
              </a:rPr>
              <a:t>  (most electronegative)</a:t>
            </a:r>
          </a:p>
          <a:p>
            <a:pPr eaLnBrk="0" hangingPunct="0"/>
            <a:r>
              <a:rPr lang="en-US" sz="2800" baseline="-25000">
                <a:sym typeface="Symbol" pitchFamily="18" charset="2"/>
              </a:rPr>
              <a:t>                   to</a:t>
            </a:r>
          </a:p>
          <a:p>
            <a:pPr eaLnBrk="0" hangingPunct="0"/>
            <a:r>
              <a:rPr lang="en-US" sz="2800" baseline="-25000">
                <a:solidFill>
                  <a:srgbClr val="FF6600"/>
                </a:solidFill>
                <a:sym typeface="Symbol" pitchFamily="18" charset="2"/>
              </a:rPr>
              <a:t>Fr:</a:t>
            </a:r>
            <a:r>
              <a:rPr lang="en-US" sz="2800" baseline="-25000">
                <a:sym typeface="Symbol" pitchFamily="18" charset="2"/>
              </a:rPr>
              <a:t> </a:t>
            </a:r>
            <a:r>
              <a:rPr lang="en-US" sz="2800" baseline="-25000">
                <a:solidFill>
                  <a:schemeClr val="folHlink"/>
                </a:solidFill>
                <a:sym typeface="Symbol" pitchFamily="18" charset="2"/>
              </a:rPr>
              <a:t>=0.7</a:t>
            </a:r>
            <a:r>
              <a:rPr lang="en-US" sz="2800" baseline="-25000">
                <a:sym typeface="Symbol" pitchFamily="18" charset="2"/>
              </a:rPr>
              <a:t> (least electronegative)</a:t>
            </a:r>
          </a:p>
          <a:p>
            <a:pPr eaLnBrk="0" hangingPunct="0"/>
            <a:endParaRPr lang="en-US" sz="2800" baseline="-250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Electronegativity</a:t>
            </a:r>
          </a:p>
        </p:txBody>
      </p:sp>
      <p:pic>
        <p:nvPicPr>
          <p:cNvPr id="145411" name="Picture 3" descr="10_02"/>
          <p:cNvPicPr>
            <a:picLocks noChangeAspect="1" noChangeArrowheads="1"/>
          </p:cNvPicPr>
          <p:nvPr/>
        </p:nvPicPr>
        <p:blipFill>
          <a:blip r:embed="rId3"/>
          <a:srcRect b="4243"/>
          <a:stretch>
            <a:fillRect/>
          </a:stretch>
        </p:blipFill>
        <p:spPr bwMode="auto">
          <a:xfrm>
            <a:off x="685800" y="1227138"/>
            <a:ext cx="7772400" cy="49085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1150"/>
            <a:ext cx="8229600" cy="1106488"/>
          </a:xfrm>
        </p:spPr>
        <p:txBody>
          <a:bodyPr/>
          <a:lstStyle/>
          <a:p>
            <a:r>
              <a:rPr lang="en-US"/>
              <a:t>Electronegativity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2498725" y="5807075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endParaRPr lang="en-US" sz="2200"/>
          </a:p>
        </p:txBody>
      </p:sp>
      <p:sp>
        <p:nvSpPr>
          <p:cNvPr id="146436" name="Rectangle 4" descr="08060"/>
          <p:cNvSpPr>
            <a:spLocks noGrp="1" noChangeAspect="1" noChangeArrowheads="1"/>
          </p:cNvSpPr>
          <p:nvPr/>
        </p:nvSpPr>
        <p:spPr bwMode="auto">
          <a:xfrm>
            <a:off x="990600" y="1193800"/>
            <a:ext cx="7010400" cy="3987800"/>
          </a:xfrm>
          <a:prstGeom prst="rect">
            <a:avLst/>
          </a:prstGeom>
          <a:blipFill dpi="0" rotWithShape="1">
            <a:blip r:embed="rId3"/>
            <a:srcRect/>
            <a:stretch>
              <a:fillRect b="-28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46437" name="Group 5"/>
          <p:cNvGrpSpPr>
            <a:grpSpLocks/>
          </p:cNvGrpSpPr>
          <p:nvPr/>
        </p:nvGrpSpPr>
        <p:grpSpPr bwMode="auto">
          <a:xfrm>
            <a:off x="990600" y="3048000"/>
            <a:ext cx="4114800" cy="1905000"/>
            <a:chOff x="624" y="1920"/>
            <a:chExt cx="2592" cy="1200"/>
          </a:xfrm>
        </p:grpSpPr>
        <p:sp>
          <p:nvSpPr>
            <p:cNvPr id="146438" name="Line 6"/>
            <p:cNvSpPr>
              <a:spLocks noChangeShapeType="1"/>
            </p:cNvSpPr>
            <p:nvPr/>
          </p:nvSpPr>
          <p:spPr bwMode="auto">
            <a:xfrm>
              <a:off x="624" y="1920"/>
              <a:ext cx="2592" cy="1200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39" name="Text Box 7"/>
            <p:cNvSpPr txBox="1">
              <a:spLocks noChangeArrowheads="1"/>
            </p:cNvSpPr>
            <p:nvPr/>
          </p:nvSpPr>
          <p:spPr bwMode="auto">
            <a:xfrm rot="1578167">
              <a:off x="1200" y="2496"/>
              <a:ext cx="92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06600"/>
                  </a:solidFill>
                  <a:sym typeface="Symbol" pitchFamily="18" charset="2"/>
                </a:rPr>
                <a:t> </a:t>
              </a:r>
              <a:r>
                <a:rPr lang="en-US" b="1">
                  <a:solidFill>
                    <a:srgbClr val="006600"/>
                  </a:solidFill>
                  <a:sym typeface="Symbol" pitchFamily="18" charset="2"/>
                </a:rPr>
                <a:t>Increases</a:t>
              </a:r>
              <a:endParaRPr lang="en-US" b="1">
                <a:solidFill>
                  <a:srgbClr val="006600"/>
                </a:solidFill>
              </a:endParaRPr>
            </a:p>
          </p:txBody>
        </p:sp>
      </p:grpSp>
      <p:grpSp>
        <p:nvGrpSpPr>
          <p:cNvPr id="146440" name="Group 8"/>
          <p:cNvGrpSpPr>
            <a:grpSpLocks/>
          </p:cNvGrpSpPr>
          <p:nvPr/>
        </p:nvGrpSpPr>
        <p:grpSpPr bwMode="auto">
          <a:xfrm>
            <a:off x="5638800" y="3336925"/>
            <a:ext cx="1927225" cy="1463675"/>
            <a:chOff x="3552" y="2102"/>
            <a:chExt cx="1214" cy="922"/>
          </a:xfrm>
        </p:grpSpPr>
        <p:sp>
          <p:nvSpPr>
            <p:cNvPr id="146441" name="Text Box 9"/>
            <p:cNvSpPr txBox="1">
              <a:spLocks noChangeArrowheads="1"/>
            </p:cNvSpPr>
            <p:nvPr/>
          </p:nvSpPr>
          <p:spPr bwMode="auto">
            <a:xfrm rot="-2261082">
              <a:off x="3840" y="2515"/>
              <a:ext cx="92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200" b="1">
                  <a:solidFill>
                    <a:srgbClr val="006600"/>
                  </a:solidFill>
                  <a:sym typeface="Symbol" pitchFamily="18" charset="2"/>
                </a:rPr>
                <a:t> </a:t>
              </a:r>
              <a:r>
                <a:rPr lang="en-US" b="1">
                  <a:solidFill>
                    <a:srgbClr val="006600"/>
                  </a:solidFill>
                  <a:sym typeface="Symbol" pitchFamily="18" charset="2"/>
                </a:rPr>
                <a:t>Increases</a:t>
              </a:r>
              <a:endParaRPr lang="en-US" b="1">
                <a:solidFill>
                  <a:srgbClr val="006600"/>
                </a:solidFill>
              </a:endParaRPr>
            </a:p>
          </p:txBody>
        </p:sp>
        <p:sp>
          <p:nvSpPr>
            <p:cNvPr id="146442" name="Line 10"/>
            <p:cNvSpPr>
              <a:spLocks noChangeShapeType="1"/>
            </p:cNvSpPr>
            <p:nvPr/>
          </p:nvSpPr>
          <p:spPr bwMode="auto">
            <a:xfrm flipV="1">
              <a:off x="3552" y="2102"/>
              <a:ext cx="1152" cy="922"/>
            </a:xfrm>
            <a:prstGeom prst="line">
              <a:avLst/>
            </a:prstGeom>
            <a:noFill/>
            <a:ln w="76200">
              <a:solidFill>
                <a:srgbClr val="0066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841375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Electronegativity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619125" y="869950"/>
            <a:ext cx="6792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(1)  In a bond between two atoms, the atom with the higher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      electronegativity (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) is partially negative (-).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619125" y="1660525"/>
            <a:ext cx="6794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(2)  The larger the difference in electronegativities (</a:t>
            </a:r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), the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       more polar the bond.</a:t>
            </a:r>
            <a:r>
              <a:rPr lang="en-US" sz="20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8162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Which of the following bonds are the (a) most polar, and (b) least polar.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In each case, indicate the positive and negative ends of the bond.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508000" y="3321050"/>
            <a:ext cx="1320800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>
                <a:solidFill>
                  <a:schemeClr val="accent2"/>
                </a:solidFill>
              </a:rPr>
              <a:t>Atom   </a:t>
            </a:r>
            <a:r>
              <a:rPr lang="en-US" sz="2000" b="1">
                <a:solidFill>
                  <a:schemeClr val="accent2"/>
                </a:solidFill>
                <a:sym typeface="Symbol" pitchFamily="18" charset="2"/>
              </a:rPr>
              <a:t></a:t>
            </a:r>
          </a:p>
          <a:p>
            <a:pPr eaLnBrk="0" hangingPunct="0">
              <a:lnSpc>
                <a:spcPct val="130000"/>
              </a:lnSpc>
            </a:pPr>
            <a:r>
              <a:rPr lang="en-US" sz="2000">
                <a:solidFill>
                  <a:schemeClr val="accent2"/>
                </a:solidFill>
              </a:rPr>
              <a:t>    F     4.0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    O    3.5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    N    3.0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    C    2.5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    H    2.1</a:t>
            </a:r>
          </a:p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    Li    1.0</a:t>
            </a:r>
          </a:p>
        </p:txBody>
      </p:sp>
      <p:grpSp>
        <p:nvGrpSpPr>
          <p:cNvPr id="147463" name="Group 7"/>
          <p:cNvGrpSpPr>
            <a:grpSpLocks/>
          </p:cNvGrpSpPr>
          <p:nvPr/>
        </p:nvGrpSpPr>
        <p:grpSpPr bwMode="auto">
          <a:xfrm>
            <a:off x="2514600" y="3702050"/>
            <a:ext cx="5257800" cy="520700"/>
            <a:chOff x="1584" y="2332"/>
            <a:chExt cx="3312" cy="328"/>
          </a:xfrm>
        </p:grpSpPr>
        <p:sp>
          <p:nvSpPr>
            <p:cNvPr id="147464" name="Text Box 8"/>
            <p:cNvSpPr txBox="1">
              <a:spLocks noChangeArrowheads="1"/>
            </p:cNvSpPr>
            <p:nvPr/>
          </p:nvSpPr>
          <p:spPr bwMode="auto">
            <a:xfrm>
              <a:off x="1584" y="2332"/>
              <a:ext cx="497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600">
                  <a:solidFill>
                    <a:schemeClr val="accent2"/>
                  </a:solidFill>
                </a:rPr>
                <a:t>C-O</a:t>
              </a:r>
            </a:p>
          </p:txBody>
        </p:sp>
        <p:sp>
          <p:nvSpPr>
            <p:cNvPr id="147465" name="Text Box 9"/>
            <p:cNvSpPr txBox="1">
              <a:spLocks noChangeArrowheads="1"/>
            </p:cNvSpPr>
            <p:nvPr/>
          </p:nvSpPr>
          <p:spPr bwMode="auto">
            <a:xfrm>
              <a:off x="2539" y="2332"/>
              <a:ext cx="48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600">
                  <a:solidFill>
                    <a:schemeClr val="accent2"/>
                  </a:solidFill>
                </a:rPr>
                <a:t>N-C</a:t>
              </a:r>
            </a:p>
          </p:txBody>
        </p:sp>
        <p:sp>
          <p:nvSpPr>
            <p:cNvPr id="147466" name="Text Box 10"/>
            <p:cNvSpPr txBox="1">
              <a:spLocks noChangeArrowheads="1"/>
            </p:cNvSpPr>
            <p:nvPr/>
          </p:nvSpPr>
          <p:spPr bwMode="auto">
            <a:xfrm>
              <a:off x="3451" y="2342"/>
              <a:ext cx="485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600">
                  <a:solidFill>
                    <a:schemeClr val="accent2"/>
                  </a:solidFill>
                </a:rPr>
                <a:t>C-H</a:t>
              </a:r>
            </a:p>
          </p:txBody>
        </p:sp>
        <p:sp>
          <p:nvSpPr>
            <p:cNvPr id="147467" name="Text Box 11"/>
            <p:cNvSpPr txBox="1">
              <a:spLocks noChangeArrowheads="1"/>
            </p:cNvSpPr>
            <p:nvPr/>
          </p:nvSpPr>
          <p:spPr bwMode="auto">
            <a:xfrm>
              <a:off x="4422" y="2352"/>
              <a:ext cx="47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600">
                  <a:solidFill>
                    <a:schemeClr val="accent2"/>
                  </a:solidFill>
                </a:rPr>
                <a:t>Li-F</a:t>
              </a:r>
            </a:p>
          </p:txBody>
        </p:sp>
      </p:grp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2209800" y="4159250"/>
            <a:ext cx="13239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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=3.5-2.5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  <a:sym typeface="Symbol" pitchFamily="18" charset="2"/>
              </a:rPr>
              <a:t>    =1.0</a:t>
            </a:r>
            <a:endParaRPr lang="en-US" sz="200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3733800" y="4191000"/>
            <a:ext cx="13239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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=3.0-2.5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  <a:sym typeface="Symbol" pitchFamily="18" charset="2"/>
              </a:rPr>
              <a:t>    =0.5</a:t>
            </a:r>
            <a:endParaRPr lang="en-US" sz="200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5181600" y="4191000"/>
            <a:ext cx="132397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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=2.5-2.1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  <a:sym typeface="Symbol" pitchFamily="18" charset="2"/>
              </a:rPr>
              <a:t>    =0.4</a:t>
            </a:r>
            <a:endParaRPr lang="en-US" sz="200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6705600" y="4205288"/>
            <a:ext cx="13239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sym typeface="Symbol" pitchFamily="18" charset="2"/>
              </a:rPr>
              <a:t></a:t>
            </a:r>
            <a:r>
              <a:rPr lang="en-US">
                <a:solidFill>
                  <a:schemeClr val="accent2"/>
                </a:solidFill>
                <a:sym typeface="Symbol" pitchFamily="18" charset="2"/>
              </a:rPr>
              <a:t>=4.0-1.0</a:t>
            </a:r>
          </a:p>
          <a:p>
            <a:pPr eaLnBrk="0" hangingPunct="0"/>
            <a:r>
              <a:rPr lang="en-US">
                <a:solidFill>
                  <a:schemeClr val="accent2"/>
                </a:solidFill>
                <a:sym typeface="Symbol" pitchFamily="18" charset="2"/>
              </a:rPr>
              <a:t>    =3.0</a:t>
            </a:r>
            <a:endParaRPr lang="en-US" sz="200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2530475" y="3443288"/>
            <a:ext cx="74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sym typeface="Symbol" pitchFamily="18" charset="2"/>
              </a:rPr>
              <a:t>+  -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7473" name="Text Box 17"/>
          <p:cNvSpPr txBox="1">
            <a:spLocks noChangeArrowheads="1"/>
          </p:cNvSpPr>
          <p:nvPr/>
        </p:nvSpPr>
        <p:spPr bwMode="auto">
          <a:xfrm>
            <a:off x="4054475" y="3443288"/>
            <a:ext cx="80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sym typeface="Symbol" pitchFamily="18" charset="2"/>
              </a:rPr>
              <a:t>-   +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5502275" y="3429000"/>
            <a:ext cx="74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sym typeface="Symbol" pitchFamily="18" charset="2"/>
              </a:rPr>
              <a:t>-  +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7010400" y="3443288"/>
            <a:ext cx="74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sym typeface="Symbol" pitchFamily="18" charset="2"/>
              </a:rPr>
              <a:t>+  -</a:t>
            </a:r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47476" name="Group 20"/>
          <p:cNvGrpSpPr>
            <a:grpSpLocks/>
          </p:cNvGrpSpPr>
          <p:nvPr/>
        </p:nvGrpSpPr>
        <p:grpSpPr bwMode="auto">
          <a:xfrm>
            <a:off x="6705600" y="3429000"/>
            <a:ext cx="1352550" cy="2317750"/>
            <a:chOff x="4224" y="2160"/>
            <a:chExt cx="852" cy="1460"/>
          </a:xfrm>
        </p:grpSpPr>
        <p:sp>
          <p:nvSpPr>
            <p:cNvPr id="147477" name="Rectangle 21"/>
            <p:cNvSpPr>
              <a:spLocks noChangeArrowheads="1"/>
            </p:cNvSpPr>
            <p:nvPr/>
          </p:nvSpPr>
          <p:spPr bwMode="auto">
            <a:xfrm>
              <a:off x="4224" y="2160"/>
              <a:ext cx="834" cy="1008"/>
            </a:xfrm>
            <a:prstGeom prst="rect">
              <a:avLst/>
            </a:prstGeom>
            <a:noFill/>
            <a:ln w="508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78" name="Text Box 22"/>
            <p:cNvSpPr txBox="1">
              <a:spLocks noChangeArrowheads="1"/>
            </p:cNvSpPr>
            <p:nvPr/>
          </p:nvSpPr>
          <p:spPr bwMode="auto">
            <a:xfrm>
              <a:off x="4224" y="3216"/>
              <a:ext cx="8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</a:rPr>
                <a:t>Most Polar</a:t>
              </a:r>
            </a:p>
            <a:p>
              <a:pPr algn="ctr" eaLnBrk="0" hangingPunct="0"/>
              <a:r>
                <a:rPr lang="en-US" b="1">
                  <a:solidFill>
                    <a:schemeClr val="accent2"/>
                  </a:solidFill>
                </a:rPr>
                <a:t>(Ionic)</a:t>
              </a:r>
            </a:p>
          </p:txBody>
        </p:sp>
      </p:grpSp>
      <p:grpSp>
        <p:nvGrpSpPr>
          <p:cNvPr id="147479" name="Group 23"/>
          <p:cNvGrpSpPr>
            <a:grpSpLocks/>
          </p:cNvGrpSpPr>
          <p:nvPr/>
        </p:nvGrpSpPr>
        <p:grpSpPr bwMode="auto">
          <a:xfrm>
            <a:off x="5105400" y="3429000"/>
            <a:ext cx="1416050" cy="2043113"/>
            <a:chOff x="3216" y="2160"/>
            <a:chExt cx="892" cy="1287"/>
          </a:xfrm>
        </p:grpSpPr>
        <p:sp>
          <p:nvSpPr>
            <p:cNvPr id="147480" name="Rectangle 24"/>
            <p:cNvSpPr>
              <a:spLocks noChangeArrowheads="1"/>
            </p:cNvSpPr>
            <p:nvPr/>
          </p:nvSpPr>
          <p:spPr bwMode="auto">
            <a:xfrm>
              <a:off x="3246" y="2160"/>
              <a:ext cx="834" cy="1008"/>
            </a:xfrm>
            <a:prstGeom prst="rect">
              <a:avLst/>
            </a:prstGeom>
            <a:noFill/>
            <a:ln w="50800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81" name="Text Box 25"/>
            <p:cNvSpPr txBox="1">
              <a:spLocks noChangeArrowheads="1"/>
            </p:cNvSpPr>
            <p:nvPr/>
          </p:nvSpPr>
          <p:spPr bwMode="auto">
            <a:xfrm>
              <a:off x="3216" y="3216"/>
              <a:ext cx="8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accent2"/>
                  </a:solidFill>
                </a:rPr>
                <a:t>Least Polar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utoUpdateAnimBg="0"/>
      <p:bldP spid="147460" grpId="0" autoUpdateAnimBg="0"/>
      <p:bldP spid="147461" grpId="0" autoUpdateAnimBg="0"/>
      <p:bldP spid="147462" grpId="0" autoUpdateAnimBg="0"/>
      <p:bldP spid="147468" grpId="0" autoUpdateAnimBg="0"/>
      <p:bldP spid="147469" grpId="0" autoUpdateAnimBg="0"/>
      <p:bldP spid="147470" grpId="0" autoUpdateAnimBg="0"/>
      <p:bldP spid="147471" grpId="0" autoUpdateAnimBg="0"/>
      <p:bldP spid="147472" grpId="0" autoUpdateAnimBg="0"/>
      <p:bldP spid="147473" grpId="0" autoUpdateAnimBg="0"/>
      <p:bldP spid="147474" grpId="0" autoUpdateAnimBg="0"/>
      <p:bldP spid="14747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dirty="0"/>
              <a:t>Isotopes </a:t>
            </a:r>
            <a:r>
              <a:rPr lang="en-US" i="1" dirty="0"/>
              <a:t>vs</a:t>
            </a:r>
            <a:r>
              <a:rPr lang="en-US" dirty="0"/>
              <a:t>. Allotropes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 u="sng" dirty="0">
                <a:solidFill>
                  <a:srgbClr val="FF3300"/>
                </a:solidFill>
              </a:rPr>
              <a:t>Isotopes</a:t>
            </a:r>
            <a:r>
              <a:rPr lang="en-US" dirty="0"/>
              <a:t> - atoms of the same element with different numbers of neutrons</a:t>
            </a:r>
          </a:p>
          <a:p>
            <a:pPr>
              <a:buFontTx/>
              <a:buNone/>
            </a:pPr>
            <a:r>
              <a:rPr lang="en-US" u="sng" dirty="0" smtClean="0">
                <a:solidFill>
                  <a:srgbClr val="FF3300"/>
                </a:solidFill>
              </a:rPr>
              <a:t>Allotropes</a:t>
            </a:r>
            <a:r>
              <a:rPr lang="en-US" dirty="0" smtClean="0"/>
              <a:t> </a:t>
            </a:r>
            <a:r>
              <a:rPr lang="en-US" dirty="0"/>
              <a:t>- different forms of an </a:t>
            </a:r>
            <a:r>
              <a:rPr lang="en-US" dirty="0" smtClean="0"/>
              <a:t>element</a:t>
            </a:r>
            <a:endParaRPr lang="en-US" dirty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u="sng" dirty="0" smtClean="0"/>
              <a:t>e.g.,</a:t>
            </a:r>
            <a:r>
              <a:rPr lang="en-US" dirty="0" smtClean="0"/>
              <a:t> Carbon </a:t>
            </a:r>
            <a:r>
              <a:rPr lang="en-US" dirty="0"/>
              <a:t>exhibits both</a:t>
            </a:r>
          </a:p>
          <a:p>
            <a:r>
              <a:rPr lang="en-US" dirty="0">
                <a:solidFill>
                  <a:schemeClr val="accent2"/>
                </a:solidFill>
              </a:rPr>
              <a:t>Isotopes: C-12		C-13		C-14</a:t>
            </a:r>
          </a:p>
          <a:p>
            <a:r>
              <a:rPr lang="en-US" dirty="0">
                <a:solidFill>
                  <a:schemeClr val="accent2"/>
                </a:solidFill>
              </a:rPr>
              <a:t>Allotropes: graphite, diamond, and fullerenes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rgbClr val="CC3300"/>
                </a:solidFill>
              </a:rPr>
              <a:t>Electronic Configuration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4525963"/>
          </a:xfrm>
          <a:noFill/>
          <a:ln/>
        </p:spPr>
        <p:txBody>
          <a:bodyPr lIns="92075" tIns="46038" rIns="92075" bIns="46038"/>
          <a:lstStyle/>
          <a:p>
            <a:pPr algn="just">
              <a:buFontTx/>
              <a:buNone/>
            </a:pPr>
            <a:r>
              <a:rPr lang="en-US"/>
              <a:t>negative ions</a:t>
            </a:r>
          </a:p>
          <a:p>
            <a:pPr>
              <a:buFontTx/>
              <a:buNone/>
            </a:pPr>
            <a:r>
              <a:rPr lang="en-US"/>
              <a:t>add electron(s), 1 electron for each negative charge</a:t>
            </a:r>
          </a:p>
          <a:p>
            <a:pPr algn="just">
              <a:buFontTx/>
              <a:buNone/>
            </a:pPr>
            <a:r>
              <a:rPr lang="en-US"/>
              <a:t>S</a:t>
            </a:r>
            <a:r>
              <a:rPr lang="en-US" baseline="38000">
                <a:solidFill>
                  <a:srgbClr val="CC3300"/>
                </a:solidFill>
              </a:rPr>
              <a:t>-2</a:t>
            </a:r>
            <a:r>
              <a:rPr lang="en-US"/>
              <a:t> ion</a:t>
            </a:r>
          </a:p>
          <a:p>
            <a:pPr algn="just">
              <a:buFontTx/>
              <a:buNone/>
            </a:pPr>
            <a:r>
              <a:rPr lang="en-US"/>
              <a:t> 	(16 + </a:t>
            </a:r>
            <a:r>
              <a:rPr lang="en-US">
                <a:solidFill>
                  <a:srgbClr val="CC3300"/>
                </a:solidFill>
              </a:rPr>
              <a:t>2</a:t>
            </a:r>
            <a:r>
              <a:rPr lang="en-US"/>
              <a:t>) electrons</a:t>
            </a:r>
          </a:p>
          <a:p>
            <a:pPr algn="just">
              <a:buFontTx/>
              <a:buNone/>
            </a:pPr>
            <a:r>
              <a:rPr lang="en-US"/>
              <a:t>		1s</a:t>
            </a:r>
            <a:r>
              <a:rPr lang="en-US" baseline="38000"/>
              <a:t>2</a:t>
            </a:r>
            <a:r>
              <a:rPr lang="en-US"/>
              <a:t>, 2s</a:t>
            </a:r>
            <a:r>
              <a:rPr lang="en-US" baseline="38000"/>
              <a:t>2</a:t>
            </a:r>
            <a:r>
              <a:rPr lang="en-US"/>
              <a:t>, 2p</a:t>
            </a:r>
            <a:r>
              <a:rPr lang="en-US" baseline="38000"/>
              <a:t>6</a:t>
            </a:r>
            <a:r>
              <a:rPr lang="en-US"/>
              <a:t>, 3s</a:t>
            </a:r>
            <a:r>
              <a:rPr lang="en-US" baseline="38000"/>
              <a:t>2</a:t>
            </a:r>
            <a:r>
              <a:rPr lang="en-US"/>
              <a:t>, 3p</a:t>
            </a:r>
            <a:r>
              <a:rPr lang="en-US" baseline="38000"/>
              <a:t>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  <a:ln/>
        </p:spPr>
        <p:txBody>
          <a:bodyPr lIns="92075" tIns="46038" rIns="92075" bIns="46038"/>
          <a:lstStyle/>
          <a:p>
            <a:r>
              <a:rPr lang="en-US" b="1">
                <a:solidFill>
                  <a:srgbClr val="CC3300"/>
                </a:solidFill>
              </a:rPr>
              <a:t>Electronic Configuration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  <a:noFill/>
          <a:ln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/>
              <a:t>positive ions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remove electron(s), 1 electron for each positive charge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/>
              <a:t>Mg</a:t>
            </a:r>
            <a:r>
              <a:rPr lang="en-US" baseline="38000">
                <a:solidFill>
                  <a:srgbClr val="CC3300"/>
                </a:solidFill>
              </a:rPr>
              <a:t>+2</a:t>
            </a:r>
            <a:r>
              <a:rPr lang="en-US"/>
              <a:t> ion 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/>
              <a:t>	(12</a:t>
            </a:r>
            <a:r>
              <a:rPr lang="en-US">
                <a:solidFill>
                  <a:srgbClr val="CC3300"/>
                </a:solidFill>
              </a:rPr>
              <a:t>-2</a:t>
            </a:r>
            <a:r>
              <a:rPr lang="en-US"/>
              <a:t>) electrons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/>
              <a:t>		1s</a:t>
            </a:r>
            <a:r>
              <a:rPr lang="en-US" baseline="38000"/>
              <a:t>2</a:t>
            </a:r>
            <a:r>
              <a:rPr lang="en-US"/>
              <a:t>, 2s</a:t>
            </a:r>
            <a:r>
              <a:rPr lang="en-US" baseline="38000"/>
              <a:t>2</a:t>
            </a:r>
            <a:r>
              <a:rPr lang="en-US"/>
              <a:t>, 2p</a:t>
            </a:r>
            <a:r>
              <a:rPr lang="en-US" baseline="38000"/>
              <a:t>6</a:t>
            </a:r>
            <a:endParaRPr lang="en-US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/>
              <a:t>Fe atom				Fe</a:t>
            </a:r>
            <a:r>
              <a:rPr lang="en-US" baseline="30000">
                <a:solidFill>
                  <a:srgbClr val="CC3300"/>
                </a:solidFill>
              </a:rPr>
              <a:t>+2</a:t>
            </a:r>
            <a:r>
              <a:rPr lang="en-US" baseline="30000"/>
              <a:t> </a:t>
            </a:r>
            <a:r>
              <a:rPr lang="en-US"/>
              <a:t>ion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/>
              <a:t>	(26) electrons			  (26</a:t>
            </a:r>
            <a:r>
              <a:rPr lang="en-US">
                <a:solidFill>
                  <a:srgbClr val="CC3300"/>
                </a:solidFill>
              </a:rPr>
              <a:t>-2</a:t>
            </a:r>
            <a:r>
              <a:rPr lang="en-US"/>
              <a:t>) electrons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/>
              <a:t>		[Ar]4s</a:t>
            </a:r>
            <a:r>
              <a:rPr lang="en-US" baseline="30000"/>
              <a:t>2</a:t>
            </a:r>
            <a:r>
              <a:rPr lang="en-US"/>
              <a:t>3d</a:t>
            </a:r>
            <a:r>
              <a:rPr lang="en-US" baseline="30000"/>
              <a:t>6				 </a:t>
            </a:r>
            <a:r>
              <a:rPr lang="en-US"/>
              <a:t>[Ar]4s</a:t>
            </a:r>
            <a:r>
              <a:rPr lang="en-US" baseline="30000"/>
              <a:t>0</a:t>
            </a:r>
            <a:r>
              <a:rPr lang="en-US"/>
              <a:t>3d</a:t>
            </a:r>
            <a:r>
              <a:rPr lang="en-US" baseline="30000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descr="07045"/>
          <p:cNvSpPr>
            <a:spLocks noGrp="1" noChangeAspect="1" noChangeArrowheads="1"/>
          </p:cNvSpPr>
          <p:nvPr/>
        </p:nvSpPr>
        <p:spPr bwMode="auto">
          <a:xfrm>
            <a:off x="990600" y="990600"/>
            <a:ext cx="7391400" cy="4900613"/>
          </a:xfrm>
          <a:prstGeom prst="rect">
            <a:avLst/>
          </a:prstGeom>
          <a:blipFill dpi="0" rotWithShape="1">
            <a:blip r:embed="rId3"/>
            <a:srcRect/>
            <a:stretch>
              <a:fillRect r="-2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noFill/>
          <a:ln/>
        </p:spPr>
        <p:txBody>
          <a:bodyPr lIns="92075" tIns="46038" rIns="92075" bIns="46038"/>
          <a:lstStyle/>
          <a:p>
            <a:r>
              <a:rPr lang="en-US" sz="4000"/>
              <a:t>Electronegativity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US"/>
              <a:t>Pauling Scale</a:t>
            </a:r>
          </a:p>
          <a:p>
            <a:r>
              <a:rPr lang="en-US"/>
              <a:t>relative attraction of an atom for electrons, its own and those of other atoms</a:t>
            </a:r>
          </a:p>
          <a:p>
            <a:r>
              <a:rPr lang="en-US"/>
              <a:t>same trends as ionization energy, increases from lower left corner to the upper right corner</a:t>
            </a:r>
          </a:p>
          <a:p>
            <a:r>
              <a:rPr lang="en-US"/>
              <a:t>fluorine:  E.N. = X</a:t>
            </a:r>
            <a:r>
              <a:rPr lang="en-US" baseline="-25000"/>
              <a:t>P</a:t>
            </a:r>
            <a:r>
              <a:rPr lang="en-US"/>
              <a:t> = 4.0</a:t>
            </a:r>
          </a:p>
          <a:p>
            <a:r>
              <a:rPr lang="en-US"/>
              <a:t>based on the energetics of bond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149507" name="Object 3"/>
          <p:cNvGraphicFramePr>
            <a:graphicFrameLocks/>
          </p:cNvGraphicFramePr>
          <p:nvPr/>
        </p:nvGraphicFramePr>
        <p:xfrm>
          <a:off x="533400" y="627063"/>
          <a:ext cx="7543800" cy="5697537"/>
        </p:xfrm>
        <a:graphic>
          <a:graphicData uri="http://schemas.openxmlformats.org/presentationml/2006/ole">
            <p:oleObj spid="_x0000_s149507" name="Worksheet" r:id="rId4" imgW="3763800" imgH="5714640" progId="Excel.Sheet.8">
              <p:embed/>
            </p:oleObj>
          </a:graphicData>
        </a:graphic>
      </p:graphicFrame>
      <p:sp>
        <p:nvSpPr>
          <p:cNvPr id="149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/>
              <a:t>Effective Nuclear Charge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600075" y="1873250"/>
            <a:ext cx="79438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57200" algn="ctr"/>
            <a:r>
              <a:rPr lang="en-US"/>
              <a:t>Recall that IP =&gt; 	A (g)   →  A+(g) + e-   		1st IP</a:t>
            </a:r>
          </a:p>
          <a:p>
            <a:pPr indent="457200" algn="ctr"/>
            <a:r>
              <a:rPr lang="en-US"/>
              <a:t>	A+ (g) →  A 2+ (g)  + e-   	2nd IP</a:t>
            </a:r>
          </a:p>
          <a:p>
            <a:pPr indent="457200" algn="ctr"/>
            <a:r>
              <a:rPr lang="en-US"/>
              <a:t>	A2+ (g) →  A 3+ (g)  + e-   	3rd IP</a:t>
            </a:r>
          </a:p>
          <a:p>
            <a:pPr indent="457200" algn="ctr"/>
            <a:r>
              <a:rPr lang="en-US"/>
              <a:t>So</a:t>
            </a:r>
          </a:p>
          <a:p>
            <a:pPr indent="457200" algn="ctr"/>
            <a:r>
              <a:rPr lang="en-US"/>
              <a:t>	An (g) →  A n+1 (g)  + e-   	(n+1)IP</a:t>
            </a:r>
          </a:p>
          <a:p>
            <a:pPr indent="457200" algn="ctr"/>
            <a:r>
              <a:rPr lang="en-US"/>
              <a:t>EA is the 0th IP, therefore EA is really an IP, so they follow the same trend.</a:t>
            </a:r>
          </a:p>
          <a:p>
            <a:pPr indent="457200" algn="ctr"/>
            <a:r>
              <a:rPr lang="en-US"/>
              <a:t>EA values are generally much smaller than IP,</a:t>
            </a:r>
          </a:p>
          <a:p>
            <a:pPr indent="457200" algn="ctr"/>
            <a:r>
              <a:rPr lang="en-US"/>
              <a:t> because it’s easier to remove an e-  from an anion than from a neutral atom.</a:t>
            </a:r>
          </a:p>
          <a:p>
            <a:pPr indent="457200" algn="ctr"/>
            <a:r>
              <a:rPr lang="en-US"/>
              <a:t>Summary for IP &amp; EA:  ↑    →</a:t>
            </a:r>
          </a:p>
          <a:p>
            <a:pPr indent="457200" algn="ctr"/>
            <a:r>
              <a:rPr lang="en-US"/>
              <a:t>Z* = Z- more important in periods</a:t>
            </a:r>
          </a:p>
          <a:p>
            <a:pPr indent="457200" algn="ctr"/>
            <a:r>
              <a:rPr lang="en-US"/>
              <a:t>	S- more important in groups “n-effect”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2971800" y="612775"/>
            <a:ext cx="2536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Electron Affinity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209800" y="457200"/>
            <a:ext cx="351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 Table of the Elements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the Elements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Metals</a:t>
            </a:r>
          </a:p>
          <a:p>
            <a:r>
              <a:rPr lang="en-US" dirty="0"/>
              <a:t>Lustrous, malleable, ductile, electrically conducting solids at room temperature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Nonmetals</a:t>
            </a:r>
            <a:endParaRPr lang="en-US" dirty="0"/>
          </a:p>
          <a:p>
            <a:r>
              <a:rPr lang="en-US" dirty="0"/>
              <a:t>Often gases, liquids, or solids that do not conduct electricity appreciably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20179</TotalTime>
  <Words>2950</Words>
  <Application>Microsoft Office PowerPoint</Application>
  <PresentationFormat>On-screen Show (4:3)</PresentationFormat>
  <Paragraphs>710</Paragraphs>
  <Slides>76</Slides>
  <Notes>76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76</vt:i4>
      </vt:variant>
    </vt:vector>
  </HeadingPairs>
  <TitlesOfParts>
    <vt:vector size="81" baseType="lpstr">
      <vt:lpstr>Default Design</vt:lpstr>
      <vt:lpstr>Worksheet</vt:lpstr>
      <vt:lpstr>Equation</vt:lpstr>
      <vt:lpstr>Clip</vt:lpstr>
      <vt:lpstr>QuickTime Picture</vt:lpstr>
      <vt:lpstr>Inorganic Chemistry</vt:lpstr>
      <vt:lpstr>Slide 2</vt:lpstr>
      <vt:lpstr>Slide 3</vt:lpstr>
      <vt:lpstr>Slide 4</vt:lpstr>
      <vt:lpstr>Structure of the Atom</vt:lpstr>
      <vt:lpstr>Atomic Number; Mass Number; Isotopes</vt:lpstr>
      <vt:lpstr>Isotopes vs. Allotropes</vt:lpstr>
      <vt:lpstr>Slide 8</vt:lpstr>
      <vt:lpstr>Classification of the Elements</vt:lpstr>
      <vt:lpstr>Classification of the Elements</vt:lpstr>
      <vt:lpstr>Slide 11</vt:lpstr>
      <vt:lpstr>Slide 12</vt:lpstr>
      <vt:lpstr>Hydrogenic Energy Levels</vt:lpstr>
      <vt:lpstr>Slide 14</vt:lpstr>
      <vt:lpstr>The Electromagnetic Spectrum</vt:lpstr>
      <vt:lpstr>Slide 16</vt:lpstr>
      <vt:lpstr>Slide 17</vt:lpstr>
      <vt:lpstr>Slide 18</vt:lpstr>
      <vt:lpstr>Slide 19</vt:lpstr>
      <vt:lpstr>Quantum Mechanics</vt:lpstr>
      <vt:lpstr>Quantum Numbers</vt:lpstr>
      <vt:lpstr>Quantum Numbers</vt:lpstr>
      <vt:lpstr>Quantum Numbers</vt:lpstr>
      <vt:lpstr>Quantum Numbers</vt:lpstr>
      <vt:lpstr>The Quantum Numbers</vt:lpstr>
      <vt:lpstr>Shapes of s- and p- orbitals  </vt:lpstr>
      <vt:lpstr>Slide 27</vt:lpstr>
      <vt:lpstr>f-orbitals Seven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Ground state electronic configurations</vt:lpstr>
      <vt:lpstr>Slide 38</vt:lpstr>
      <vt:lpstr>Electronic Configuration</vt:lpstr>
      <vt:lpstr>Slide 40</vt:lpstr>
      <vt:lpstr>Slide 41</vt:lpstr>
      <vt:lpstr>Slide 42</vt:lpstr>
      <vt:lpstr>Slide 43</vt:lpstr>
      <vt:lpstr>Slide 44</vt:lpstr>
      <vt:lpstr>Slater's Rules for Calculating Shielding</vt:lpstr>
      <vt:lpstr>Slide 46</vt:lpstr>
      <vt:lpstr>Slide 47</vt:lpstr>
      <vt:lpstr>Example: for a 3 d electron in Ni atom</vt:lpstr>
      <vt:lpstr>Slide 49</vt:lpstr>
      <vt:lpstr>Examples: for the 4 s electron in Cu atom</vt:lpstr>
      <vt:lpstr>Example: for a 3 d electron in Cu atom</vt:lpstr>
      <vt:lpstr>Slide 52</vt:lpstr>
      <vt:lpstr>Slide 53</vt:lpstr>
      <vt:lpstr>Ionization Energies</vt:lpstr>
      <vt:lpstr>Trends in Ionization Energy</vt:lpstr>
      <vt:lpstr>Slide 56</vt:lpstr>
      <vt:lpstr>Slide 57</vt:lpstr>
      <vt:lpstr>Slide 58</vt:lpstr>
      <vt:lpstr>Ionic Radii</vt:lpstr>
      <vt:lpstr>Slide 60</vt:lpstr>
      <vt:lpstr>Slide 61</vt:lpstr>
      <vt:lpstr>Slide 62</vt:lpstr>
      <vt:lpstr>Slide 63</vt:lpstr>
      <vt:lpstr>Slide 64</vt:lpstr>
      <vt:lpstr>Electronegativity</vt:lpstr>
      <vt:lpstr>Pauling’s Electronegativities</vt:lpstr>
      <vt:lpstr>Electronegativity</vt:lpstr>
      <vt:lpstr>Electronegativity</vt:lpstr>
      <vt:lpstr>Electronegativity</vt:lpstr>
      <vt:lpstr>Slide 70</vt:lpstr>
      <vt:lpstr>Electronic Configuration</vt:lpstr>
      <vt:lpstr>Electronic Configuration</vt:lpstr>
      <vt:lpstr>Slide 73</vt:lpstr>
      <vt:lpstr>Electronegativity</vt:lpstr>
      <vt:lpstr>Effective Nuclear Charge</vt:lpstr>
      <vt:lpstr>Slide 76</vt:lpstr>
    </vt:vector>
  </TitlesOfParts>
  <Company> ITS - TWU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laptop</dc:creator>
  <cp:lastModifiedBy>Administrator</cp:lastModifiedBy>
  <cp:revision>118</cp:revision>
  <dcterms:created xsi:type="dcterms:W3CDTF">2008-01-09T17:14:32Z</dcterms:created>
  <dcterms:modified xsi:type="dcterms:W3CDTF">2008-09-03T15:52:39Z</dcterms:modified>
</cp:coreProperties>
</file>