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7" r:id="rId2"/>
    <p:sldId id="324" r:id="rId3"/>
    <p:sldId id="325" r:id="rId4"/>
    <p:sldId id="300" r:id="rId5"/>
    <p:sldId id="259" r:id="rId6"/>
    <p:sldId id="290" r:id="rId7"/>
    <p:sldId id="291" r:id="rId8"/>
    <p:sldId id="292" r:id="rId9"/>
    <p:sldId id="299" r:id="rId10"/>
    <p:sldId id="301" r:id="rId11"/>
    <p:sldId id="303" r:id="rId12"/>
    <p:sldId id="305" r:id="rId13"/>
    <p:sldId id="306" r:id="rId14"/>
    <p:sldId id="308" r:id="rId15"/>
    <p:sldId id="309" r:id="rId16"/>
    <p:sldId id="307" r:id="rId17"/>
    <p:sldId id="310" r:id="rId18"/>
    <p:sldId id="311" r:id="rId19"/>
    <p:sldId id="312" r:id="rId20"/>
    <p:sldId id="313" r:id="rId21"/>
    <p:sldId id="304" r:id="rId22"/>
    <p:sldId id="317" r:id="rId23"/>
    <p:sldId id="314" r:id="rId24"/>
    <p:sldId id="318" r:id="rId25"/>
    <p:sldId id="315" r:id="rId26"/>
    <p:sldId id="319" r:id="rId27"/>
    <p:sldId id="316" r:id="rId28"/>
    <p:sldId id="320" r:id="rId29"/>
    <p:sldId id="321" r:id="rId30"/>
    <p:sldId id="322" r:id="rId31"/>
    <p:sldId id="323" r:id="rId32"/>
    <p:sldId id="298" r:id="rId33"/>
    <p:sldId id="278" r:id="rId34"/>
    <p:sldId id="297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jas, Maria" initials="RM" lastIdx="1" clrIdx="0">
    <p:extLst>
      <p:ext uri="{19B8F6BF-5375-455C-9EA6-DF929625EA0E}">
        <p15:presenceInfo xmlns:p15="http://schemas.microsoft.com/office/powerpoint/2012/main" userId="S-1-5-21-3676313182-2055043702-2189418671-2060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8EC"/>
    <a:srgbClr val="F5F5DC"/>
    <a:srgbClr val="00AB00"/>
    <a:srgbClr val="0A714D"/>
    <a:srgbClr val="059033"/>
    <a:srgbClr val="00883F"/>
    <a:srgbClr val="027028"/>
    <a:srgbClr val="008A3E"/>
    <a:srgbClr val="46E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88507" autoAdjust="0"/>
  </p:normalViewPr>
  <p:slideViewPr>
    <p:cSldViewPr snapToGrid="0">
      <p:cViewPr varScale="1">
        <p:scale>
          <a:sx n="70" d="100"/>
          <a:sy n="70" d="100"/>
        </p:scale>
        <p:origin x="77" y="389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36657-1564-4208-9CFC-4DEDE902DA1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24DB8-DE3A-47E3-B160-7419DC1EE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13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 Menu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82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1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“Graduate Students Mentored” it changes font color and background and it shows submenu:</a:t>
            </a:r>
          </a:p>
          <a:p>
            <a:r>
              <a:rPr lang="en-US" baseline="0" dirty="0" smtClean="0"/>
              <a:t>	- Doctors of Philosophy</a:t>
            </a:r>
          </a:p>
          <a:p>
            <a:r>
              <a:rPr lang="en-US" baseline="0" dirty="0" smtClean="0"/>
              <a:t>	- Masters of Science / Arts in Science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01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“Doctors of Philosophy” it changes font color and background, when clicked on it, it takes you to Doctors of Philosophy website: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09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10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“Masters of Science / Arts in Science” it changes font color and background, when clicked on it, it takes you to Masters of Science / Arts in Science website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77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99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you hover over </a:t>
            </a:r>
            <a:r>
              <a:rPr lang="en-US" baseline="0" dirty="0" smtClean="0"/>
              <a:t>“Post-Doctoral Fellows” it changes font color and background, when clicked on it, it takes you to Post-Doctoral Fellows website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256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990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58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01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 Menu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849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913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157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821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442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78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152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107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865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7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 Menu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57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“About Me”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“At a Glance”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“Contact”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“Personal Information”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“Education”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71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Right side Menu</a:t>
            </a:r>
            <a:r>
              <a:rPr lang="en-US" baseline="0" dirty="0" smtClean="0"/>
              <a:t> takes you to either “Contact”, “Personal Info”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37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“Faculty Appointments” it changes font color and background, click here and takes you to “Faculty Appointments”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95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55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“Teaching &amp; Mentoring” it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Graduate Students Mentored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Post-Doctoral Fellows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“Classroom Instruction” it changes font color and background and when click on it, it takes you to Classroom Instruction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32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1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37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2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8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01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4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64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81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65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48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bg1"/>
            </a:gs>
            <a:gs pos="65000">
              <a:srgbClr val="00883F"/>
            </a:gs>
            <a:gs pos="35000">
              <a:srgbClr val="00883F"/>
            </a:gs>
            <a:gs pos="80000">
              <a:srgbClr val="00AB00"/>
            </a:gs>
            <a:gs pos="20000">
              <a:srgbClr val="00AB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9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059033"/>
            </a:gs>
            <a:gs pos="65000">
              <a:srgbClr val="0A714D"/>
            </a:gs>
            <a:gs pos="35000">
              <a:srgbClr val="0A714D"/>
            </a:gs>
            <a:gs pos="95000">
              <a:srgbClr val="0A714D"/>
            </a:gs>
            <a:gs pos="80000">
              <a:srgbClr val="00883F"/>
            </a:gs>
            <a:gs pos="20000">
              <a:srgbClr val="00883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594478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61000">
                <a:srgbClr val="0A714D"/>
              </a:gs>
              <a:gs pos="100000">
                <a:srgbClr val="0A714D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494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21" name="Rectangle 120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6265364" y="1012893"/>
            <a:ext cx="5926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1970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980786" y="5911544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Calgary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6800216" y="5790502"/>
            <a:ext cx="1803870" cy="488304"/>
            <a:chOff x="4852406" y="3681343"/>
            <a:chExt cx="1803870" cy="488304"/>
          </a:xfrm>
        </p:grpSpPr>
        <p:sp>
          <p:nvSpPr>
            <p:cNvPr id="207" name="Rectangle 206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1970 – 1973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4852406" y="3892648"/>
              <a:ext cx="180387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Research Assistant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cxnSp>
        <p:nvCxnSpPr>
          <p:cNvPr id="77" name="Straight Connector 76"/>
          <p:cNvCxnSpPr/>
          <p:nvPr/>
        </p:nvCxnSpPr>
        <p:spPr>
          <a:xfrm>
            <a:off x="8751411" y="2179787"/>
            <a:ext cx="0" cy="411480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980786" y="5026975"/>
            <a:ext cx="3352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eelawadee" panose="020B0502040204020203" pitchFamily="34" charset="-34"/>
                <a:cs typeface="Leelawadee" panose="020B0502040204020203" pitchFamily="34" charset="-34"/>
              </a:rPr>
              <a:t>V</a:t>
            </a:r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ertebrate and invertebrate physiology, invertebrate taxonomy, vertebrate and invertebrate morphology, </a:t>
            </a:r>
          </a:p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East Anglia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6979394" y="5090599"/>
            <a:ext cx="1624691" cy="488304"/>
            <a:chOff x="5031584" y="3681343"/>
            <a:chExt cx="1624691" cy="488304"/>
          </a:xfrm>
        </p:grpSpPr>
        <p:sp>
          <p:nvSpPr>
            <p:cNvPr id="205" name="Rectangle 204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5031584" y="3892648"/>
              <a:ext cx="16246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Demonstrator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8980786" y="4295021"/>
            <a:ext cx="33551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Cardiovascular and Respiratory Physiology University of East Anglia</a:t>
            </a:r>
          </a:p>
          <a:p>
            <a:r>
              <a:rPr lang="en-US" sz="1200" dirty="0">
                <a:latin typeface="Leelawadee" panose="020B0502040204020203" pitchFamily="34" charset="-34"/>
                <a:cs typeface="Leelawadee" panose="020B0502040204020203" pitchFamily="34" charset="-34"/>
              </a:rPr>
              <a:t>S</a:t>
            </a:r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upervised by Dr. G. Shelton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6951106" y="4358645"/>
            <a:ext cx="1652979" cy="488304"/>
            <a:chOff x="5003296" y="3681343"/>
            <a:chExt cx="1652979" cy="488304"/>
          </a:xfrm>
        </p:grpSpPr>
        <p:sp>
          <p:nvSpPr>
            <p:cNvPr id="203" name="Rectangle 202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5003296" y="3892648"/>
              <a:ext cx="1652979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Ph.D.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979394" y="3692572"/>
            <a:ext cx="1624691" cy="488304"/>
            <a:chOff x="5031584" y="3681343"/>
            <a:chExt cx="1624691" cy="488304"/>
          </a:xfrm>
        </p:grpSpPr>
        <p:sp>
          <p:nvSpPr>
            <p:cNvPr id="201" name="Rectangle 200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5031584" y="3892648"/>
              <a:ext cx="16246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Visiting Lecturer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83" name="Rectangle 82"/>
          <p:cNvSpPr/>
          <p:nvPr/>
        </p:nvSpPr>
        <p:spPr>
          <a:xfrm>
            <a:off x="8980786" y="3721281"/>
            <a:ext cx="24815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Aarhus</a:t>
            </a:r>
          </a:p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Denmark</a:t>
            </a:r>
          </a:p>
        </p:txBody>
      </p:sp>
      <p:sp>
        <p:nvSpPr>
          <p:cNvPr id="84" name="Oval 83"/>
          <p:cNvSpPr/>
          <p:nvPr/>
        </p:nvSpPr>
        <p:spPr>
          <a:xfrm>
            <a:off x="8696547" y="3897249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8696547" y="4563322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8696547" y="5295276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8696547" y="5995179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6979394" y="2183023"/>
            <a:ext cx="1624691" cy="672970"/>
            <a:chOff x="5031584" y="3681343"/>
            <a:chExt cx="1624691" cy="672970"/>
          </a:xfrm>
        </p:grpSpPr>
        <p:sp>
          <p:nvSpPr>
            <p:cNvPr id="199" name="Rectangle 198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 – 1978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5031584" y="3892648"/>
              <a:ext cx="16246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Killam </a:t>
              </a:r>
              <a:endParaRPr lang="en-US" sz="1200" b="1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Postdoctoral 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Fellow</a:t>
              </a:r>
            </a:p>
          </p:txBody>
        </p:sp>
      </p:grpSp>
      <p:sp>
        <p:nvSpPr>
          <p:cNvPr id="99" name="Oval 98"/>
          <p:cNvSpPr/>
          <p:nvPr/>
        </p:nvSpPr>
        <p:spPr>
          <a:xfrm>
            <a:off x="8696547" y="2464644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6598512" y="2955300"/>
            <a:ext cx="2005573" cy="672970"/>
            <a:chOff x="4650702" y="3681343"/>
            <a:chExt cx="2005573" cy="672970"/>
          </a:xfrm>
        </p:grpSpPr>
        <p:sp>
          <p:nvSpPr>
            <p:cNvPr id="191" name="Rectangle 190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 – 1978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4650702" y="3892648"/>
              <a:ext cx="200557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 </a:t>
              </a:r>
              <a:r>
                <a:rPr lang="en-US" sz="1200" b="1" dirty="0" err="1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N.R.C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. </a:t>
              </a:r>
              <a:endParaRPr lang="en-US" sz="1200" b="1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Postdoctoral 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Fellow</a:t>
              </a:r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8980786" y="3184063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British Columbia</a:t>
            </a:r>
          </a:p>
        </p:txBody>
      </p:sp>
      <p:sp>
        <p:nvSpPr>
          <p:cNvPr id="102" name="Oval 101"/>
          <p:cNvSpPr/>
          <p:nvPr/>
        </p:nvSpPr>
        <p:spPr>
          <a:xfrm>
            <a:off x="8696547" y="3267698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980786" y="2381009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British Columbia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062426" y="2179787"/>
            <a:ext cx="4727736" cy="4114800"/>
            <a:chOff x="1137141" y="2179787"/>
            <a:chExt cx="4727736" cy="411480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2937446" y="2179787"/>
              <a:ext cx="0" cy="41148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3166821" y="5808707"/>
              <a:ext cx="24815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1165429" y="5795387"/>
              <a:ext cx="1624691" cy="488304"/>
              <a:chOff x="5031584" y="3681343"/>
              <a:chExt cx="1624691" cy="488304"/>
            </a:xfrm>
          </p:grpSpPr>
          <p:sp>
            <p:nvSpPr>
              <p:cNvPr id="197" name="Rectangle 196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1978 – 1982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Assistant Professor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3166821" y="5218231"/>
              <a:ext cx="22423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1137141" y="5204911"/>
              <a:ext cx="1652979" cy="488304"/>
              <a:chOff x="5003296" y="3681343"/>
              <a:chExt cx="1652979" cy="488304"/>
            </a:xfrm>
          </p:grpSpPr>
          <p:sp>
            <p:nvSpPr>
              <p:cNvPr id="195" name="Rectangle 194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1982 – 1987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Associate 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1165429" y="3997744"/>
              <a:ext cx="1624691" cy="488304"/>
              <a:chOff x="5031584" y="3681343"/>
              <a:chExt cx="1624691" cy="488304"/>
            </a:xfrm>
          </p:grpSpPr>
          <p:sp>
            <p:nvSpPr>
              <p:cNvPr id="193" name="Rectangle 192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1987 – 1981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3166821" y="4011064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sp>
          <p:nvSpPr>
            <p:cNvPr id="96" name="Oval 95"/>
            <p:cNvSpPr/>
            <p:nvPr/>
          </p:nvSpPr>
          <p:spPr>
            <a:xfrm>
              <a:off x="2882582" y="418703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2882582" y="539419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2882582" y="598467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166821" y="4633937"/>
              <a:ext cx="22423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Melbourne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Australia</a:t>
              </a: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1137141" y="4620617"/>
              <a:ext cx="1652979" cy="488304"/>
              <a:chOff x="5003296" y="3681343"/>
              <a:chExt cx="1652979" cy="488304"/>
            </a:xfrm>
          </p:grpSpPr>
          <p:sp>
            <p:nvSpPr>
              <p:cNvPr id="189" name="Rectangle 18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1985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Visiting Scholar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06" name="Oval 105"/>
            <p:cNvSpPr/>
            <p:nvPr/>
          </p:nvSpPr>
          <p:spPr>
            <a:xfrm>
              <a:off x="2882582" y="480990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1165429" y="3387313"/>
              <a:ext cx="1624691" cy="488304"/>
              <a:chOff x="5031584" y="3681343"/>
              <a:chExt cx="1624691" cy="488304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1990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Visiting 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08" name="Rectangle 107"/>
            <p:cNvSpPr/>
            <p:nvPr/>
          </p:nvSpPr>
          <p:spPr>
            <a:xfrm>
              <a:off x="3166821" y="3400633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Sao Paulo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Brazil</a:t>
              </a:r>
            </a:p>
          </p:txBody>
        </p:sp>
        <p:sp>
          <p:nvSpPr>
            <p:cNvPr id="109" name="Oval 108"/>
            <p:cNvSpPr/>
            <p:nvPr/>
          </p:nvSpPr>
          <p:spPr>
            <a:xfrm>
              <a:off x="2882582" y="357660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1165429" y="2802831"/>
              <a:ext cx="1624691" cy="488304"/>
              <a:chOff x="5031584" y="3681343"/>
              <a:chExt cx="1624691" cy="488304"/>
            </a:xfrm>
          </p:grpSpPr>
          <p:sp>
            <p:nvSpPr>
              <p:cNvPr id="118" name="Rectangle 117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1992 – 1998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11" name="Rectangle 110"/>
            <p:cNvSpPr/>
            <p:nvPr/>
          </p:nvSpPr>
          <p:spPr>
            <a:xfrm>
              <a:off x="3166821" y="2816151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Nevada, Las Vegas</a:t>
              </a:r>
            </a:p>
          </p:txBody>
        </p:sp>
        <p:sp>
          <p:nvSpPr>
            <p:cNvPr id="112" name="Oval 111"/>
            <p:cNvSpPr/>
            <p:nvPr/>
          </p:nvSpPr>
          <p:spPr>
            <a:xfrm>
              <a:off x="2882582" y="299211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1146620" y="2192307"/>
              <a:ext cx="1624691" cy="488304"/>
              <a:chOff x="5031584" y="3681343"/>
              <a:chExt cx="1624691" cy="48830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5197363" y="3681343"/>
                <a:ext cx="145891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 – present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3148012" y="2205627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</p:txBody>
        </p:sp>
        <p:sp>
          <p:nvSpPr>
            <p:cNvPr id="115" name="Oval 114"/>
            <p:cNvSpPr/>
            <p:nvPr/>
          </p:nvSpPr>
          <p:spPr>
            <a:xfrm>
              <a:off x="2889173" y="238159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970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338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427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6265364" y="1012893"/>
            <a:ext cx="5926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Classroom Instruction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1973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2071" y="2391797"/>
            <a:ext cx="4306643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Texas</a:t>
            </a:r>
          </a:p>
          <a:p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Sciences (1998 – Present)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Metabolic Physiology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The Biology of Extreme Environments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Animal Adaptation: Mechanisms for Survival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The Biology of Extreme Environments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(Undergraduate)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042071" y="4622404"/>
            <a:ext cx="430664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Nevada, Las Vegas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Sciences (1992 </a:t>
            </a:r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1996)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Human Anatomy and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Bioenergetics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Ethics in Science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799767" y="1886991"/>
            <a:ext cx="49416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Massachusetts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Zoology (1978 </a:t>
            </a:r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1991)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Introductory Zoology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Human Anatomy and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Introductory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Comparative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Physiology Laboratory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Topics in Respiratory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Undergraduate Program in Marine and Coastal Sciences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Graduate Program in Neuroscience and Behavior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Graduate Program in Organismal and Evolutionary Biology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6799768" y="5491698"/>
            <a:ext cx="49416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East Anglia (1973 – 1976)</a:t>
            </a:r>
          </a:p>
          <a:p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Demonstrator in Vertebrate and Invertebrate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Invertebrate Taxonomy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Vertebrate and Invertebrate Morphology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799767" y="4366453"/>
            <a:ext cx="374015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British Columbia 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Zoology (1977)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Animal Physiology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986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32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261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Graduate Students Mentored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As Major Advisor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Doctors of Philosophy (Graduation date</a:t>
            </a:r>
            <a:r>
              <a:rPr lang="en-US" sz="1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Alicia Dunton – Current Student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Lindsey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Daniel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Naim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Martinez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Melissa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Lewallen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Sylvia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Ruck Branum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</a:p>
          <a:p>
            <a:pPr marL="338138" indent="-168275">
              <a:buFont typeface="Arial" panose="020B0604020202020204" pitchFamily="34" charset="0"/>
              <a:buChar char="•"/>
            </a:pP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Sheela Sadruddin –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2017. “Optimization of </a:t>
            </a:r>
            <a:r>
              <a:rPr lang="en-US" sz="1100" i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 vitro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mammalian blastocyst development: assessment of culture conditions, ovarian stimulation and experimental micromanipulation”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Josele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Flores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2016. “Cardiovascular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fetal programming in quail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Colinus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virginianus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), an avian comparative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model”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Fernando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Mendez-Sanchez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2015.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"Environmental modulation of the onset of air-breathing of the Siamese Fighting Fish and the Blue </a:t>
            </a:r>
            <a:r>
              <a:rPr lang="en-US" sz="1100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Gourami“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University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of North Texas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Kelly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Reyna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2010.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"Thermal stress during pre-incubation induces subsequent developmental plasticity in Northern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bobwhites"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Francis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Pan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"Metabolic, cardiac and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ventilatory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regulation in early larvae of the South African clawed frog,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Xenopus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laevis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38138" indent="-168275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Greta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Bolin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"Incubation humidity as an environmental stressor on the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osmoregulatory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developmental program of the chicken,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gallus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domesticus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Tara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Blank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"Cardio-respiratory ontogeny and the transition to bimodal respiration in an air-breathing fish, the blue gourami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Trichogaster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trichopterus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): Morphological and physical development in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normoxia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and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hypoxia"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Dao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Ho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2008.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"Morphological and Physiological Developmental Consequences of Parental Effects in the Chicken Embryo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gallus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domesticus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 and the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Zebrfish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Larva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Danio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rerio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)“ University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North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Texas.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Bonnie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Myer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2007.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"A contravention of established principles of interspecific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allometric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metabolic scaling in developing silkworms,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Bombyx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mori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."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Brian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Bagatto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2001. "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The Developmental Physiology of the Zebrafish: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Influence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Environment on Metabolic and Cardiovascular Attributes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Dane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Crossley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Development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Cardiovascular Regulation in Embryos of the Domestic Fowl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gallus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), with Partial Comparison to Embryos of the Desert Tortoise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Gopherus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agassizi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)." 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Paul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Territo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1996.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Ontogeny of Cardio-Respiratory Support for Metabolism." University of Nevada, Las Vegas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Tobias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Wang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1993.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(co-advisor) "Control of Breathing and Arterial Blood Gases in Reptiles and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Amphibians”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Aarhus, Denmark, and University of Nevada, Las Vegas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Lucy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Ping-Chun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Hou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"Development of Hemodynamic Regulation in the African Clawed Toad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Xenopus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laevis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XiXi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Jia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"Chemoreceptor Modulation of Gill Ventilation in the Larval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Robert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Infantino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"Ontogeny of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Ventilatory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Regulation in the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Carl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Reiber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Hemodynamics of the Crustacean Open Circulatory Systems: Hemolymph Flow in the Crayfish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Procambarus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clarkii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 and the lobster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Homarus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americanus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)"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Peter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Kimmel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1990.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"Ontogeny of the Regulation of Cardiovascular Physiology in the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Alan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Pinder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1985.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"Respiratory Physiology of the Frogs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pipiens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and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: Influence of Temperature and Hypoxia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Dana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Quinn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1982.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Exercise Physiology of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during Recovery from Exercise to Exhaustion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Amherst.)</a:t>
            </a:r>
          </a:p>
        </p:txBody>
      </p:sp>
    </p:spTree>
    <p:extLst>
      <p:ext uri="{BB962C8B-B14F-4D97-AF65-F5344CB8AC3E}">
        <p14:creationId xmlns:p14="http://schemas.microsoft.com/office/powerpoint/2010/main" val="242654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820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Graduate Students Mentored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As Major Advisor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Masters in Science / Masters of Arts in Science (Graduation date)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3823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177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1"/>
            </a:gs>
            <a:gs pos="65000">
              <a:srgbClr val="F5F5DC"/>
            </a:gs>
            <a:gs pos="35000">
              <a:srgbClr val="F5F5DC"/>
            </a:gs>
            <a:gs pos="95000">
              <a:schemeClr val="bg1"/>
            </a:gs>
            <a:gs pos="80000">
              <a:srgbClr val="F1F8EC"/>
            </a:gs>
            <a:gs pos="20000">
              <a:srgbClr val="F1F8E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-5400043" y="2319385"/>
            <a:ext cx="13095514" cy="2295429"/>
            <a:chOff x="-478971" y="2810238"/>
            <a:chExt cx="13095514" cy="1237524"/>
          </a:xfrm>
        </p:grpSpPr>
        <p:sp>
          <p:nvSpPr>
            <p:cNvPr id="2" name="Rectangle 1"/>
            <p:cNvSpPr/>
            <p:nvPr/>
          </p:nvSpPr>
          <p:spPr>
            <a:xfrm>
              <a:off x="-195942" y="2810238"/>
              <a:ext cx="12583885" cy="1237524"/>
            </a:xfrm>
            <a:prstGeom prst="rect">
              <a:avLst/>
            </a:prstGeom>
            <a:gradFill>
              <a:gsLst>
                <a:gs pos="5000">
                  <a:srgbClr val="059033"/>
                </a:gs>
                <a:gs pos="65000">
                  <a:srgbClr val="0A714D"/>
                </a:gs>
                <a:gs pos="35000">
                  <a:srgbClr val="0A714D"/>
                </a:gs>
                <a:gs pos="95000">
                  <a:srgbClr val="0A714D"/>
                </a:gs>
                <a:gs pos="80000">
                  <a:srgbClr val="00883F"/>
                </a:gs>
                <a:gs pos="20000">
                  <a:srgbClr val="00883F"/>
                </a:gs>
              </a:gsLst>
              <a:lin ang="5400000" scaled="1"/>
            </a:gradFill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-478971" y="2834501"/>
              <a:ext cx="13041086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-424543" y="4018387"/>
              <a:ext cx="13041086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594478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2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9015" y="118846"/>
            <a:ext cx="1577398" cy="307777"/>
            <a:chOff x="177390" y="188544"/>
            <a:chExt cx="1577398" cy="307777"/>
          </a:xfrm>
        </p:grpSpPr>
        <p:sp>
          <p:nvSpPr>
            <p:cNvPr id="24" name="TextBox 23"/>
            <p:cNvSpPr txBox="1"/>
            <p:nvPr/>
          </p:nvSpPr>
          <p:spPr>
            <a:xfrm>
              <a:off x="394543" y="188544"/>
              <a:ext cx="13602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75000"/>
                    </a:schemeClr>
                  </a:solidFill>
                </a:rPr>
                <a:t> “Burggren Lab”</a:t>
              </a:r>
              <a:endParaRPr lang="en-US" sz="1400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white">
                    <a:lumMod val="85000"/>
                  </a:prstClr>
                </a:solidFill>
              </a:rPr>
              <a:t>Search</a:t>
            </a:r>
            <a:endParaRPr lang="en-US" sz="1400" b="1" dirty="0">
              <a:solidFill>
                <a:prstClr val="white">
                  <a:lumMod val="85000"/>
                </a:prst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7066" y="2480910"/>
            <a:ext cx="1221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>
                <a:solidFill>
                  <a:prstClr val="white"/>
                </a:solidFill>
              </a:rPr>
              <a:t>Curriculum Vitae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9490" y="2216303"/>
            <a:ext cx="17764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Helvetica" panose="020B0604020202020204" pitchFamily="34" charset="0"/>
              </a:rPr>
              <a:t>Warren Burggren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17853" y="659456"/>
            <a:ext cx="1059722" cy="1452652"/>
          </a:xfrm>
          <a:prstGeom prst="rect">
            <a:avLst/>
          </a:prstGeom>
          <a:ln w="38100" cap="sq">
            <a:gradFill flip="none" rotWithShape="1">
              <a:gsLst>
                <a:gs pos="0">
                  <a:schemeClr val="tx1"/>
                </a:gs>
                <a:gs pos="50000">
                  <a:srgbClr val="0A714D"/>
                </a:gs>
                <a:gs pos="100000">
                  <a:schemeClr val="tx1"/>
                </a:gs>
              </a:gsLst>
              <a:lin ang="2700000" scaled="1"/>
              <a:tileRect/>
            </a:gra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6" name="TextBox 35"/>
          <p:cNvSpPr txBox="1"/>
          <p:nvPr/>
        </p:nvSpPr>
        <p:spPr>
          <a:xfrm>
            <a:off x="328571" y="3774964"/>
            <a:ext cx="163828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4225" y="4343572"/>
            <a:ext cx="17269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3713" y="4696737"/>
            <a:ext cx="206800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3277" y="5049902"/>
            <a:ext cx="154887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622" y="3421799"/>
            <a:ext cx="14721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683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Post-Doctoral Fellows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Masters in Science / Masters of Arts in Science (Graduation date)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440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623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857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573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537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5427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9138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85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22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62224" y="3633095"/>
            <a:ext cx="1726572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Books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2224" y="3944087"/>
            <a:ext cx="1726572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Refereed Journal Articles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2630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1"/>
            </a:gs>
            <a:gs pos="65000">
              <a:srgbClr val="F5F5DC"/>
            </a:gs>
            <a:gs pos="35000">
              <a:srgbClr val="F5F5DC"/>
            </a:gs>
            <a:gs pos="95000">
              <a:schemeClr val="bg1"/>
            </a:gs>
            <a:gs pos="80000">
              <a:srgbClr val="F1F8EC"/>
            </a:gs>
            <a:gs pos="20000">
              <a:srgbClr val="F1F8E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-5400043" y="2319385"/>
            <a:ext cx="13095514" cy="2295429"/>
            <a:chOff x="-478971" y="2810238"/>
            <a:chExt cx="13095514" cy="1237524"/>
          </a:xfrm>
        </p:grpSpPr>
        <p:sp>
          <p:nvSpPr>
            <p:cNvPr id="2" name="Rectangle 1"/>
            <p:cNvSpPr/>
            <p:nvPr/>
          </p:nvSpPr>
          <p:spPr>
            <a:xfrm>
              <a:off x="-195942" y="2810238"/>
              <a:ext cx="12583885" cy="1237524"/>
            </a:xfrm>
            <a:prstGeom prst="rect">
              <a:avLst/>
            </a:prstGeom>
            <a:gradFill>
              <a:gsLst>
                <a:gs pos="5000">
                  <a:srgbClr val="059033"/>
                </a:gs>
                <a:gs pos="65000">
                  <a:srgbClr val="0A714D"/>
                </a:gs>
                <a:gs pos="35000">
                  <a:srgbClr val="0A714D"/>
                </a:gs>
                <a:gs pos="95000">
                  <a:srgbClr val="0A714D"/>
                </a:gs>
                <a:gs pos="80000">
                  <a:srgbClr val="00883F"/>
                </a:gs>
                <a:gs pos="20000">
                  <a:srgbClr val="00883F"/>
                </a:gs>
              </a:gsLst>
              <a:lin ang="5400000" scaled="1"/>
            </a:gradFill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-478971" y="2834501"/>
              <a:ext cx="13041086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-424543" y="4018387"/>
              <a:ext cx="13041086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594478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2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9015" y="118846"/>
            <a:ext cx="1577398" cy="307777"/>
            <a:chOff x="177390" y="188544"/>
            <a:chExt cx="1577398" cy="307777"/>
          </a:xfrm>
        </p:grpSpPr>
        <p:sp>
          <p:nvSpPr>
            <p:cNvPr id="24" name="TextBox 23"/>
            <p:cNvSpPr txBox="1"/>
            <p:nvPr/>
          </p:nvSpPr>
          <p:spPr>
            <a:xfrm>
              <a:off x="394543" y="188544"/>
              <a:ext cx="13602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prstClr val="white">
                      <a:lumMod val="75000"/>
                    </a:prstClr>
                  </a:solidFill>
                </a:rPr>
                <a:t> “Burggren Lab”</a:t>
              </a:r>
              <a:endParaRPr lang="en-US" sz="1400" b="1" dirty="0">
                <a:solidFill>
                  <a:prstClr val="white">
                    <a:lumMod val="75000"/>
                  </a:prstClr>
                </a:solidFill>
              </a:endParaRPr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prstClr val="white">
                    <a:lumMod val="85000"/>
                  </a:prstClr>
                </a:solidFill>
              </a:rPr>
              <a:t>Search</a:t>
            </a:r>
            <a:endParaRPr lang="en-US" sz="1400" b="1" dirty="0">
              <a:solidFill>
                <a:prstClr val="white">
                  <a:lumMod val="85000"/>
                </a:prst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7066" y="2480910"/>
            <a:ext cx="1221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>
                <a:solidFill>
                  <a:prstClr val="white"/>
                </a:solidFill>
              </a:rPr>
              <a:t>Curriculum Vitae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9490" y="2216303"/>
            <a:ext cx="17764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Helvetica" panose="020B0604020202020204" pitchFamily="34" charset="0"/>
              </a:rPr>
              <a:t>Warren Burggren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9968" y="3839516"/>
            <a:ext cx="1472184" cy="276999"/>
          </a:xfrm>
          <a:prstGeom prst="rect">
            <a:avLst/>
          </a:prstGeom>
          <a:gradFill>
            <a:gsLst>
              <a:gs pos="0">
                <a:srgbClr val="F5F5DC"/>
              </a:gs>
              <a:gs pos="49000">
                <a:srgbClr val="F5F5DC"/>
              </a:gs>
              <a:gs pos="74000">
                <a:srgbClr val="F1F8EC"/>
              </a:gs>
              <a:gs pos="100000">
                <a:srgbClr val="F1F8EC"/>
              </a:gs>
            </a:gsLst>
            <a:lin ang="27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70AD47">
                    <a:lumMod val="50000"/>
                  </a:srgb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200" dirty="0">
              <a:solidFill>
                <a:srgbClr val="70AD47">
                  <a:lumMod val="50000"/>
                </a:srgb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9968" y="4157670"/>
            <a:ext cx="1472184" cy="276999"/>
          </a:xfrm>
          <a:prstGeom prst="rect">
            <a:avLst/>
          </a:prstGeom>
          <a:gradFill>
            <a:gsLst>
              <a:gs pos="0">
                <a:srgbClr val="F5F5DC"/>
              </a:gs>
              <a:gs pos="49000">
                <a:srgbClr val="F5F5DC"/>
              </a:gs>
              <a:gs pos="74000">
                <a:srgbClr val="F1F8EC"/>
              </a:gs>
              <a:gs pos="100000">
                <a:srgbClr val="F1F8EC"/>
              </a:gs>
            </a:gsLst>
            <a:lin ang="27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70AD47">
                    <a:lumMod val="50000"/>
                  </a:srgb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200" dirty="0">
              <a:solidFill>
                <a:srgbClr val="70AD47">
                  <a:lumMod val="50000"/>
                </a:srgb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68" y="4475824"/>
            <a:ext cx="1472184" cy="461665"/>
          </a:xfrm>
          <a:prstGeom prst="rect">
            <a:avLst/>
          </a:prstGeom>
          <a:gradFill>
            <a:gsLst>
              <a:gs pos="0">
                <a:srgbClr val="F5F5DC"/>
              </a:gs>
              <a:gs pos="49000">
                <a:srgbClr val="F5F5DC"/>
              </a:gs>
              <a:gs pos="74000">
                <a:srgbClr val="F1F8EC"/>
              </a:gs>
              <a:gs pos="100000">
                <a:srgbClr val="F1F8EC"/>
              </a:gs>
            </a:gsLst>
            <a:lin ang="27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70AD47">
                    <a:lumMod val="50000"/>
                  </a:srgb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200" dirty="0">
              <a:solidFill>
                <a:srgbClr val="70AD47">
                  <a:lumMod val="50000"/>
                </a:srgb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968" y="4978644"/>
            <a:ext cx="1472184" cy="276999"/>
          </a:xfrm>
          <a:prstGeom prst="rect">
            <a:avLst/>
          </a:prstGeom>
          <a:gradFill>
            <a:gsLst>
              <a:gs pos="0">
                <a:srgbClr val="F5F5DC"/>
              </a:gs>
              <a:gs pos="49000">
                <a:srgbClr val="F5F5DC"/>
              </a:gs>
              <a:gs pos="74000">
                <a:srgbClr val="F1F8EC"/>
              </a:gs>
              <a:gs pos="100000">
                <a:srgbClr val="F1F8EC"/>
              </a:gs>
            </a:gsLst>
            <a:lin ang="27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70AD47">
                    <a:lumMod val="50000"/>
                  </a:srgb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200" dirty="0">
              <a:solidFill>
                <a:srgbClr val="70AD47">
                  <a:lumMod val="50000"/>
                </a:srgb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17853" y="659456"/>
            <a:ext cx="1059722" cy="1452652"/>
          </a:xfrm>
          <a:prstGeom prst="rect">
            <a:avLst/>
          </a:prstGeom>
          <a:ln w="38100" cap="sq">
            <a:gradFill flip="none" rotWithShape="1">
              <a:gsLst>
                <a:gs pos="0">
                  <a:schemeClr val="tx1"/>
                </a:gs>
                <a:gs pos="50000">
                  <a:srgbClr val="0A714D"/>
                </a:gs>
                <a:gs pos="100000">
                  <a:schemeClr val="tx1"/>
                </a:gs>
              </a:gsLst>
              <a:lin ang="2700000" scaled="1"/>
              <a:tileRect/>
            </a:gra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6" name="TextBox 25"/>
          <p:cNvSpPr txBox="1"/>
          <p:nvPr/>
        </p:nvSpPr>
        <p:spPr>
          <a:xfrm>
            <a:off x="4333530" y="1266400"/>
            <a:ext cx="163828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89184" y="1835008"/>
            <a:ext cx="172697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18672" y="2188173"/>
            <a:ext cx="206800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378236" y="2541338"/>
            <a:ext cx="154887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16581" y="913235"/>
            <a:ext cx="14721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5F5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1400" dirty="0">
              <a:solidFill>
                <a:srgbClr val="F5F5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952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9" grpId="0" animBg="1"/>
      <p:bldP spid="32" grpId="0" animBg="1"/>
      <p:bldP spid="3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Pubications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682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88482" y="3633095"/>
            <a:ext cx="2068109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88482" y="3944087"/>
            <a:ext cx="2068109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88482" y="4476493"/>
            <a:ext cx="2068109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4999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21" name="Rectangle 120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996009" y="5518567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Department of 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Massachusetts</a:t>
              </a:r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6994617" y="5582191"/>
              <a:ext cx="1624691" cy="488304"/>
              <a:chOff x="5031584" y="3681343"/>
              <a:chExt cx="1624691" cy="488304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1991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Acting 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cxnSp>
          <p:nvCxnSpPr>
            <p:cNvPr id="126" name="Straight Connector 125"/>
            <p:cNvCxnSpPr/>
            <p:nvPr/>
          </p:nvCxnSpPr>
          <p:spPr>
            <a:xfrm>
              <a:off x="8766634" y="2246366"/>
              <a:ext cx="0" cy="397764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Rectangle 126"/>
            <p:cNvSpPr/>
            <p:nvPr/>
          </p:nvSpPr>
          <p:spPr>
            <a:xfrm>
              <a:off x="8998414" y="4640864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6994617" y="4704488"/>
              <a:ext cx="1624691" cy="488304"/>
              <a:chOff x="5031584" y="3681343"/>
              <a:chExt cx="1624691" cy="488304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1991 – 1995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31" name="Rectangle 130"/>
            <p:cNvSpPr/>
            <p:nvPr/>
          </p:nvSpPr>
          <p:spPr>
            <a:xfrm>
              <a:off x="8996009" y="3327689"/>
              <a:ext cx="2929291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"Bridges to the Future" Program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Nevada, Las Vegas, Nevada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Minority College Students;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Jointly funded by National Institutes of Health and Department of Energy</a:t>
              </a:r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6966329" y="3575979"/>
              <a:ext cx="1652979" cy="488304"/>
              <a:chOff x="5003296" y="3681343"/>
              <a:chExt cx="1652979" cy="488304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1995 – 1996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Program Director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6994617" y="2406540"/>
              <a:ext cx="1624691" cy="488304"/>
              <a:chOff x="5031584" y="3681343"/>
              <a:chExt cx="1624691" cy="488304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1995 – 1997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Interim Dean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38" name="Rectangle 137"/>
            <p:cNvSpPr/>
            <p:nvPr/>
          </p:nvSpPr>
          <p:spPr>
            <a:xfrm>
              <a:off x="8996009" y="2250583"/>
              <a:ext cx="248159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College of Science and Mathematics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sp>
          <p:nvSpPr>
            <p:cNvPr id="139" name="Oval 138"/>
            <p:cNvSpPr/>
            <p:nvPr/>
          </p:nvSpPr>
          <p:spPr>
            <a:xfrm>
              <a:off x="8711770" y="2611217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8711770" y="378065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8711770" y="490916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8711770" y="578686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020243" y="5518567"/>
              <a:ext cx="294262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Department of 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grpSp>
          <p:nvGrpSpPr>
            <p:cNvPr id="158" name="Group 157"/>
            <p:cNvGrpSpPr/>
            <p:nvPr/>
          </p:nvGrpSpPr>
          <p:grpSpPr>
            <a:xfrm>
              <a:off x="2018852" y="5582191"/>
              <a:ext cx="1624691" cy="488304"/>
              <a:chOff x="5031584" y="3681343"/>
              <a:chExt cx="1624691" cy="488304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1997 – 1998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cxnSp>
          <p:nvCxnSpPr>
            <p:cNvPr id="161" name="Straight Connector 160"/>
            <p:cNvCxnSpPr/>
            <p:nvPr/>
          </p:nvCxnSpPr>
          <p:spPr>
            <a:xfrm>
              <a:off x="3790869" y="2246366"/>
              <a:ext cx="0" cy="397764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Rectangle 161"/>
            <p:cNvSpPr/>
            <p:nvPr/>
          </p:nvSpPr>
          <p:spPr>
            <a:xfrm>
              <a:off x="4022649" y="4577364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College of Arts &amp;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grpSp>
          <p:nvGrpSpPr>
            <p:cNvPr id="163" name="Group 162"/>
            <p:cNvGrpSpPr/>
            <p:nvPr/>
          </p:nvGrpSpPr>
          <p:grpSpPr>
            <a:xfrm>
              <a:off x="2018852" y="4640988"/>
              <a:ext cx="1624691" cy="488304"/>
              <a:chOff x="5031584" y="3681343"/>
              <a:chExt cx="1624691" cy="488304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 – 2010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Dean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66" name="Rectangle 165"/>
            <p:cNvSpPr/>
            <p:nvPr/>
          </p:nvSpPr>
          <p:spPr>
            <a:xfrm>
              <a:off x="4020244" y="3520668"/>
              <a:ext cx="200098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Affairs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 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grpSp>
          <p:nvGrpSpPr>
            <p:cNvPr id="167" name="Group 166"/>
            <p:cNvGrpSpPr/>
            <p:nvPr/>
          </p:nvGrpSpPr>
          <p:grpSpPr>
            <a:xfrm>
              <a:off x="1990564" y="3476571"/>
              <a:ext cx="1652979" cy="672970"/>
              <a:chOff x="5003296" y="3681343"/>
              <a:chExt cx="1652979" cy="672970"/>
            </a:xfrm>
          </p:grpSpPr>
          <p:sp>
            <p:nvSpPr>
              <p:cNvPr id="168" name="Rectangle 167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2010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5003296" y="3892648"/>
                <a:ext cx="165297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Provost &amp; </a:t>
                </a:r>
              </a:p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Vice President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170" name="Group 169"/>
            <p:cNvGrpSpPr/>
            <p:nvPr/>
          </p:nvGrpSpPr>
          <p:grpSpPr>
            <a:xfrm>
              <a:off x="2018852" y="2358304"/>
              <a:ext cx="1624691" cy="672970"/>
              <a:chOff x="5031584" y="3681343"/>
              <a:chExt cx="1624691" cy="672970"/>
            </a:xfrm>
          </p:grpSpPr>
          <p:sp>
            <p:nvSpPr>
              <p:cNvPr id="171" name="Rectangle 170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2015 – 2016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5031584" y="3892648"/>
                <a:ext cx="16246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President’s Special Advisor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4020244" y="2402401"/>
              <a:ext cx="269805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STEM &amp; International Activities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sp>
          <p:nvSpPr>
            <p:cNvPr id="174" name="Oval 173"/>
            <p:cNvSpPr/>
            <p:nvPr/>
          </p:nvSpPr>
          <p:spPr>
            <a:xfrm>
              <a:off x="3736005" y="26707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5" name="Oval 174"/>
            <p:cNvSpPr/>
            <p:nvPr/>
          </p:nvSpPr>
          <p:spPr>
            <a:xfrm>
              <a:off x="3736005" y="378896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6" name="Oval 175"/>
            <p:cNvSpPr/>
            <p:nvPr/>
          </p:nvSpPr>
          <p:spPr>
            <a:xfrm>
              <a:off x="3736005" y="484566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7" name="Oval 176"/>
            <p:cNvSpPr/>
            <p:nvPr/>
          </p:nvSpPr>
          <p:spPr>
            <a:xfrm>
              <a:off x="3736005" y="578686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186" name="Rectangle 185"/>
          <p:cNvSpPr/>
          <p:nvPr/>
        </p:nvSpPr>
        <p:spPr>
          <a:xfrm>
            <a:off x="5633540" y="1012893"/>
            <a:ext cx="6563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 Appointments	 (1991 – 2016)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35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1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32" name="Rectangle 131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2184583" y="2290816"/>
              <a:ext cx="4552092" cy="3931920"/>
              <a:chOff x="800283" y="2589266"/>
              <a:chExt cx="4552092" cy="393192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381943" y="4515267"/>
                <a:ext cx="2942625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Futures in Research, Science and Technology (FIRST)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Mountain View Community College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Dallas, Texas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800283" y="5869906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2000 – 2003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2378472" y="5700629"/>
                <a:ext cx="248159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Executive Council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Texas Association of Deans of Liberal Arts and Sciences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095969" y="5968930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803755" y="4869210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 – 2002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2150833" y="2589266"/>
                <a:ext cx="0" cy="393192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Rectangle 74"/>
              <p:cNvSpPr/>
              <p:nvPr/>
            </p:nvSpPr>
            <p:spPr>
              <a:xfrm>
                <a:off x="2384349" y="3701064"/>
                <a:ext cx="296802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The Institute for Diversity in Engineering and Society (IDEAS), North Texas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03755" y="3870341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 – 2003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381944" y="3079520"/>
                <a:ext cx="200098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Texas Council of Chief Academic Officers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803755" y="3156464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2010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803755" y="2618679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2014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381944" y="2634068"/>
                <a:ext cx="2698056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UNT System Executive Council</a:t>
                </a: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2095969" y="2717703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2095969" y="3255488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2095969" y="3969365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2095969" y="4968234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7405120" y="2290816"/>
              <a:ext cx="4443980" cy="3931920"/>
              <a:chOff x="7405120" y="2297166"/>
              <a:chExt cx="4443980" cy="39319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8983308" y="4375567"/>
                <a:ext cx="27260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Director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Southern Nevada School Science Fair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405120" y="4452511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1996 – 1997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>
                <a:off x="8753934" y="2297166"/>
                <a:ext cx="0" cy="393192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Rectangle 53"/>
              <p:cNvSpPr/>
              <p:nvPr/>
            </p:nvSpPr>
            <p:spPr>
              <a:xfrm>
                <a:off x="8985714" y="3256564"/>
                <a:ext cx="248159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and Community College System of Nevada Regents’ Researcher Award Selection Committee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405120" y="3518174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8983309" y="2324389"/>
                <a:ext cx="286579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Deans Circle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Institute for Diversity in Engineering and Society (IDEAS)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7405120" y="2493666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8699070" y="2592690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8699070" y="3617198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8699070" y="4551535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8983309" y="5122902"/>
                <a:ext cx="248400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and Community College System of Nevada Regents’ Researcher Award Selection Committee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405120" y="5384512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1992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8699070" y="5483536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</p:grpSp>
      </p:grpSp>
      <p:sp>
        <p:nvSpPr>
          <p:cNvPr id="121" name="Rectangle 120"/>
          <p:cNvSpPr/>
          <p:nvPr/>
        </p:nvSpPr>
        <p:spPr>
          <a:xfrm>
            <a:off x="3330258" y="1739705"/>
            <a:ext cx="713163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SYSTEM, REGIONAL AND STATE HIGHER EDUCATION COMMITTEES AND COUNCILS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64" name="Rounded Rectangle 63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Box 72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76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Box 7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94" name="TextBox 66"/>
          <p:cNvSpPr txBox="1">
            <a:spLocks noChangeArrowheads="1"/>
          </p:cNvSpPr>
          <p:nvPr/>
        </p:nvSpPr>
        <p:spPr bwMode="auto">
          <a:xfrm>
            <a:off x="5670294" y="1012893"/>
            <a:ext cx="65217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 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1978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4" name="Rectangle 133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59277" y="4828895"/>
            <a:ext cx="1146369" cy="287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Membership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42" name="Group 141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44" name="Oval 143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5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43" name="Picture 14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83666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1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65072" y="2177922"/>
            <a:ext cx="10062004" cy="4114528"/>
            <a:chOff x="1865072" y="2177922"/>
            <a:chExt cx="10062004" cy="4114528"/>
          </a:xfrm>
        </p:grpSpPr>
        <p:sp>
          <p:nvSpPr>
            <p:cNvPr id="132" name="Rectangle 131"/>
            <p:cNvSpPr/>
            <p:nvPr/>
          </p:nvSpPr>
          <p:spPr>
            <a:xfrm>
              <a:off x="6944734" y="2177922"/>
              <a:ext cx="4982342" cy="41145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5072" y="2177922"/>
              <a:ext cx="5079661" cy="41145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5691129" y="1739705"/>
            <a:ext cx="240989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COMMITTEES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64" name="Rounded Rectangle 63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Box 72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76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Box 7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94" name="TextBox 66"/>
          <p:cNvSpPr txBox="1">
            <a:spLocks noChangeArrowheads="1"/>
          </p:cNvSpPr>
          <p:nvPr/>
        </p:nvSpPr>
        <p:spPr bwMode="auto">
          <a:xfrm>
            <a:off x="5670294" y="1012893"/>
            <a:ext cx="65217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 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1978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4" name="Rectangle 133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5059" y="4828895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Membership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42" name="Group 141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44" name="Oval 143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5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43" name="Picture 14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69" name="Group 68"/>
          <p:cNvGrpSpPr/>
          <p:nvPr/>
        </p:nvGrpSpPr>
        <p:grpSpPr>
          <a:xfrm>
            <a:off x="4470953" y="2415976"/>
            <a:ext cx="5684368" cy="25834285"/>
            <a:chOff x="4470953" y="2415976"/>
            <a:chExt cx="5684368" cy="25834285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6096000" y="2415976"/>
              <a:ext cx="0" cy="813816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6330352" y="535549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Provost’s Council (Chair)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752163" y="534010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330352" y="494282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Diversity Council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752163" y="492743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2011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6041136" y="502645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6041136" y="543913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30352" y="4388561"/>
              <a:ext cx="272896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Distinguished Alumni Awards Selection Committee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752163" y="4465505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2011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6041136" y="456452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4752163" y="355776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2013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330352" y="3573156"/>
              <a:ext cx="355773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China Advisory Council (Co-Chair)</a:t>
              </a:r>
            </a:p>
          </p:txBody>
        </p:sp>
        <p:sp>
          <p:nvSpPr>
            <p:cNvPr id="101" name="Oval 100"/>
            <p:cNvSpPr/>
            <p:nvPr/>
          </p:nvSpPr>
          <p:spPr>
            <a:xfrm>
              <a:off x="6041136" y="365679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470953" y="3092219"/>
              <a:ext cx="148269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2018 – present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330352" y="3015275"/>
              <a:ext cx="2698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International Risk Oversight Committee</a:t>
              </a:r>
            </a:p>
          </p:txBody>
        </p:sp>
        <p:sp>
          <p:nvSpPr>
            <p:cNvPr id="104" name="Oval 103"/>
            <p:cNvSpPr/>
            <p:nvPr/>
          </p:nvSpPr>
          <p:spPr>
            <a:xfrm>
              <a:off x="6041136" y="319124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475930" y="2519795"/>
              <a:ext cx="145891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2018 – present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6311543" y="2442851"/>
              <a:ext cx="269805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Distinguished Research Professor Selection Committee</a:t>
              </a:r>
            </a:p>
          </p:txBody>
        </p:sp>
        <p:sp>
          <p:nvSpPr>
            <p:cNvPr id="107" name="Oval 106"/>
            <p:cNvSpPr/>
            <p:nvPr/>
          </p:nvSpPr>
          <p:spPr>
            <a:xfrm>
              <a:off x="6041136" y="261881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311543" y="578715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Gift Acceptance Committee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733354" y="577176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6041136" y="587079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311543" y="619658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Enrollment and Retention Council</a:t>
              </a: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4733354" y="618119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6041136" y="628022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311543" y="6571715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Cabinet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733354" y="655632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6041136" y="665535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6330352" y="74125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Capital Project Council</a:t>
              </a: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752163" y="73971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2014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6041136" y="74961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6311543" y="781048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Finance Council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733354" y="779509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6" name="Oval 125"/>
            <p:cNvSpPr/>
            <p:nvPr/>
          </p:nvSpPr>
          <p:spPr>
            <a:xfrm>
              <a:off x="6041136" y="789412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6311543" y="8189042"/>
              <a:ext cx="307562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Institute for the Advancement of the Arts Steering Committee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733354" y="826598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2009 – 2010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6041136" y="836501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330352" y="873512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Information Technology Council (Chair)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752163" y="871973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2008 – 2010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7" name="Oval 146"/>
            <p:cNvSpPr/>
            <p:nvPr/>
          </p:nvSpPr>
          <p:spPr>
            <a:xfrm>
              <a:off x="6041136" y="881876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330352" y="9064578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Provost and Vice President for Academic Affairs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752163" y="91415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6041136" y="92405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6330352" y="962520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System Life Sciences Council (Co-Chair)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4752163" y="9609811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2006 – 2008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3" name="Oval 152"/>
            <p:cNvSpPr/>
            <p:nvPr/>
          </p:nvSpPr>
          <p:spPr>
            <a:xfrm>
              <a:off x="6041136" y="970883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49161" y="10042263"/>
              <a:ext cx="379346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Planning Council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4770972" y="1002687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2005 – 2008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6041136" y="1012589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330352" y="104615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RCM Sub-Committee on Indirect Costs (Chair)</a:t>
              </a: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4752163" y="1044618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9" name="Oval 158"/>
            <p:cNvSpPr/>
            <p:nvPr/>
          </p:nvSpPr>
          <p:spPr>
            <a:xfrm>
              <a:off x="6041136" y="1054521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6330352" y="120406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Task Force on Centers and Institutes (Chair)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4752163" y="120252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2" name="Oval 161"/>
            <p:cNvSpPr/>
            <p:nvPr/>
          </p:nvSpPr>
          <p:spPr>
            <a:xfrm>
              <a:off x="6041136" y="121243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6345145" y="12348236"/>
              <a:ext cx="379346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CEO and President for of University of North Texas Foundation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4766956" y="124251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2003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5" name="Oval 164"/>
            <p:cNvSpPr/>
            <p:nvPr/>
          </p:nvSpPr>
          <p:spPr>
            <a:xfrm>
              <a:off x="6041136" y="125242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326336" y="1292806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Campus Beautification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4748147" y="1291267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2002 – 2003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8" name="Oval 167"/>
            <p:cNvSpPr/>
            <p:nvPr/>
          </p:nvSpPr>
          <p:spPr>
            <a:xfrm>
              <a:off x="6041136" y="1301169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326336" y="138377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Chemistry Building Construction Steering Committee</a:t>
              </a: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4748147" y="13914655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1" name="Oval 170"/>
            <p:cNvSpPr/>
            <p:nvPr/>
          </p:nvSpPr>
          <p:spPr>
            <a:xfrm>
              <a:off x="6041136" y="1401367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6343052" y="14345093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Executive Committee - University Planning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4764863" y="1442203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2002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4" name="Oval 173"/>
            <p:cNvSpPr/>
            <p:nvPr/>
          </p:nvSpPr>
          <p:spPr>
            <a:xfrm>
              <a:off x="6053836" y="1452106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6343052" y="152621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Institutional Information System Steering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764863" y="153391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7" name="Oval 176"/>
            <p:cNvSpPr/>
            <p:nvPr/>
          </p:nvSpPr>
          <p:spPr>
            <a:xfrm>
              <a:off x="6053836" y="154381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6343052" y="1583550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>
                  <a:latin typeface="Leelawadee" panose="020B0502040204020203" pitchFamily="34" charset="-34"/>
                  <a:cs typeface="Leelawadee" panose="020B0502040204020203" pitchFamily="34" charset="-34"/>
                </a:rPr>
                <a:t>Enrollment Management Steering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764863" y="15820111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0" name="Oval 179"/>
            <p:cNvSpPr/>
            <p:nvPr/>
          </p:nvSpPr>
          <p:spPr>
            <a:xfrm>
              <a:off x="6053836" y="1591913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361861" y="16227163"/>
              <a:ext cx="379346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Teacher Education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4783672" y="1621177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 – 2008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3" name="Oval 182"/>
            <p:cNvSpPr/>
            <p:nvPr/>
          </p:nvSpPr>
          <p:spPr>
            <a:xfrm>
              <a:off x="6053836" y="1631079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6343052" y="166337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Task Force on Honors Program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4764863" y="1661838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6" name="Oval 185"/>
            <p:cNvSpPr/>
            <p:nvPr/>
          </p:nvSpPr>
          <p:spPr>
            <a:xfrm>
              <a:off x="6053836" y="1671741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6343052" y="170190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Donor Relations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764863" y="170036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9" name="Oval 188"/>
            <p:cNvSpPr/>
            <p:nvPr/>
          </p:nvSpPr>
          <p:spPr>
            <a:xfrm>
              <a:off x="6053836" y="171027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6357845" y="17339336"/>
              <a:ext cx="379346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Dean (Chair)</a:t>
              </a: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School of Music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4779656" y="174162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1999 – 2000</a:t>
              </a:r>
            </a:p>
          </p:txBody>
        </p:sp>
        <p:sp>
          <p:nvSpPr>
            <p:cNvPr id="192" name="Oval 191"/>
            <p:cNvSpPr/>
            <p:nvPr/>
          </p:nvSpPr>
          <p:spPr>
            <a:xfrm>
              <a:off x="6053836" y="175153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6339036" y="1783026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Assessment Advisory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4760847" y="1781487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1999 – 2000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5" name="Oval 194"/>
            <p:cNvSpPr/>
            <p:nvPr/>
          </p:nvSpPr>
          <p:spPr>
            <a:xfrm>
              <a:off x="6053836" y="1791389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339036" y="181924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Planning Council</a:t>
              </a: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4760847" y="181771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– 2004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8" name="Oval 197"/>
            <p:cNvSpPr/>
            <p:nvPr/>
          </p:nvSpPr>
          <p:spPr>
            <a:xfrm>
              <a:off x="6053836" y="182761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6343052" y="112913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Master Planning Committee</a:t>
              </a: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4764863" y="112759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1" name="Oval 200"/>
            <p:cNvSpPr/>
            <p:nvPr/>
          </p:nvSpPr>
          <p:spPr>
            <a:xfrm>
              <a:off x="6053836" y="113750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6343052" y="116596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Critical Incident Management Team</a:t>
              </a:r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4764863" y="116442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2006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4" name="Oval 203"/>
            <p:cNvSpPr/>
            <p:nvPr/>
          </p:nvSpPr>
          <p:spPr>
            <a:xfrm>
              <a:off x="6053836" y="117433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6339036" y="1088577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Trustee, Forth Worth Regional Science Fair</a:t>
              </a: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4760847" y="1087038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2009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7" name="Oval 206"/>
            <p:cNvSpPr/>
            <p:nvPr/>
          </p:nvSpPr>
          <p:spPr>
            <a:xfrm>
              <a:off x="6049820" y="1096941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6326336" y="398919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Information Technology Governance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4748147" y="397380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2012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0" name="Oval 209"/>
            <p:cNvSpPr/>
            <p:nvPr/>
          </p:nvSpPr>
          <p:spPr>
            <a:xfrm>
              <a:off x="6037120" y="407283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326336" y="13332144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Vice President for Research and Technology Transfer</a:t>
              </a:r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4748147" y="1340908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2002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3" name="Oval 212"/>
            <p:cNvSpPr/>
            <p:nvPr/>
          </p:nvSpPr>
          <p:spPr>
            <a:xfrm>
              <a:off x="6041136" y="1350811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339036" y="148818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Affairs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4760847" y="148664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2002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6" name="Oval 215"/>
            <p:cNvSpPr/>
            <p:nvPr/>
          </p:nvSpPr>
          <p:spPr>
            <a:xfrm>
              <a:off x="6049820" y="149654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6339036" y="185226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Facilities Planning Committee</a:t>
              </a: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4760847" y="185073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– 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9" name="Oval 218"/>
            <p:cNvSpPr/>
            <p:nvPr/>
          </p:nvSpPr>
          <p:spPr>
            <a:xfrm>
              <a:off x="6053836" y="186063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6339036" y="188274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Minority Recruitment and Retention Task Force</a:t>
              </a:r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4760847" y="188121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2" name="Oval 221"/>
            <p:cNvSpPr/>
            <p:nvPr/>
          </p:nvSpPr>
          <p:spPr>
            <a:xfrm>
              <a:off x="6053836" y="189111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6324314" y="19112185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Undergraduate Student Retention Steering Committee</a:t>
              </a: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4746125" y="191891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5" name="Oval 224"/>
            <p:cNvSpPr/>
            <p:nvPr/>
          </p:nvSpPr>
          <p:spPr>
            <a:xfrm>
              <a:off x="6039114" y="192881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6324314" y="19564369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Barrick Distinguished Scholar Award Committee</a:t>
              </a: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4746125" y="195489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 – 1998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8" name="Oval 227"/>
            <p:cNvSpPr/>
            <p:nvPr/>
          </p:nvSpPr>
          <p:spPr>
            <a:xfrm>
              <a:off x="6039114" y="196480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6324314" y="19886885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Gerontology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Certificate Program Advisory Committee</a:t>
              </a: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4746125" y="199638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 – 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1" name="Oval 230"/>
            <p:cNvSpPr/>
            <p:nvPr/>
          </p:nvSpPr>
          <p:spPr>
            <a:xfrm>
              <a:off x="6039114" y="200628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6324314" y="2032638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Bigelow Endowed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Chair Search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(Chair)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4746125" y="2040332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4" name="Oval 233"/>
            <p:cNvSpPr/>
            <p:nvPr/>
          </p:nvSpPr>
          <p:spPr>
            <a:xfrm>
              <a:off x="6039114" y="2050234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6324314" y="20829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UNLV 40th Anniversary Planning Committee</a:t>
              </a:r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4746125" y="20814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7" name="Oval 236"/>
            <p:cNvSpPr/>
            <p:nvPr/>
          </p:nvSpPr>
          <p:spPr>
            <a:xfrm>
              <a:off x="6039114" y="20913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6324314" y="21169585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President's Task Force on Planning 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Sub-Committee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on Strategic Initiative Funding</a:t>
              </a: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4746125" y="212465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0" name="Oval 239"/>
            <p:cNvSpPr/>
            <p:nvPr/>
          </p:nvSpPr>
          <p:spPr>
            <a:xfrm>
              <a:off x="6039114" y="213455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6324314" y="216552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Women's Studies Steering Committee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4746125" y="216398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3" name="Oval 242"/>
            <p:cNvSpPr/>
            <p:nvPr/>
          </p:nvSpPr>
          <p:spPr>
            <a:xfrm>
              <a:off x="6039114" y="217388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6324314" y="21972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Faculty Discipline Hearing Officer</a:t>
              </a:r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746125" y="21957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6" name="Oval 245"/>
            <p:cNvSpPr/>
            <p:nvPr/>
          </p:nvSpPr>
          <p:spPr>
            <a:xfrm>
              <a:off x="6039114" y="22056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6337014" y="222952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President's Task Force on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Planning</a:t>
              </a: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General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Member</a:t>
              </a: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4758825" y="223721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9" name="Oval 248"/>
            <p:cNvSpPr/>
            <p:nvPr/>
          </p:nvSpPr>
          <p:spPr>
            <a:xfrm>
              <a:off x="6051814" y="224712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6337014" y="22798246"/>
              <a:ext cx="363129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Research Strategic Planning Committee (Co-Chair)</a:t>
              </a:r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4758825" y="227828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1996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2" name="Oval 251"/>
            <p:cNvSpPr/>
            <p:nvPr/>
          </p:nvSpPr>
          <p:spPr>
            <a:xfrm>
              <a:off x="6051814" y="228818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6337013" y="23166546"/>
              <a:ext cx="380159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i="1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Ad hoc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for Distance Education Evaluation</a:t>
              </a:r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4758825" y="23151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1996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5" name="Oval 254"/>
            <p:cNvSpPr/>
            <p:nvPr/>
          </p:nvSpPr>
          <p:spPr>
            <a:xfrm>
              <a:off x="6051814" y="232501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6337014" y="235475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UNLV Academic Council</a:t>
              </a:r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758825" y="23532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8" name="Oval 257"/>
            <p:cNvSpPr/>
            <p:nvPr/>
          </p:nvSpPr>
          <p:spPr>
            <a:xfrm>
              <a:off x="6051814" y="236311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6324314" y="23882369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Development Council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4746125" y="238669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1" name="Oval 260"/>
            <p:cNvSpPr/>
            <p:nvPr/>
          </p:nvSpPr>
          <p:spPr>
            <a:xfrm>
              <a:off x="6039114" y="239660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2" name="Rectangle 261"/>
            <p:cNvSpPr/>
            <p:nvPr/>
          </p:nvSpPr>
          <p:spPr>
            <a:xfrm>
              <a:off x="6324314" y="24258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Research Issues Resolution Committee</a:t>
              </a:r>
            </a:p>
          </p:txBody>
        </p:sp>
        <p:sp>
          <p:nvSpPr>
            <p:cNvPr id="263" name="Rectangle 262"/>
            <p:cNvSpPr/>
            <p:nvPr/>
          </p:nvSpPr>
          <p:spPr>
            <a:xfrm>
              <a:off x="4746125" y="24243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1994 – 1995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4" name="Oval 263"/>
            <p:cNvSpPr/>
            <p:nvPr/>
          </p:nvSpPr>
          <p:spPr>
            <a:xfrm>
              <a:off x="6039114" y="24342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6324314" y="24596641"/>
              <a:ext cx="3500582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Executive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of the NIH 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"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Bridges to the Baccalaureate Minority Recruitment Program"</a:t>
              </a:r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4746125" y="2476591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1993 – 1995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6039114" y="2486494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6324314" y="2798095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Biomedical Research Support Grant Committee</a:t>
              </a:r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4746125" y="2797326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1981 – 1983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0" name="Oval 269"/>
            <p:cNvSpPr/>
            <p:nvPr/>
          </p:nvSpPr>
          <p:spPr>
            <a:xfrm>
              <a:off x="6039114" y="28056897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6324314" y="25246285"/>
              <a:ext cx="306285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Priority and New Program Review Committee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746125" y="253232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1993 – 1994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3" name="Oval 272"/>
            <p:cNvSpPr/>
            <p:nvPr/>
          </p:nvSpPr>
          <p:spPr>
            <a:xfrm>
              <a:off x="6039114" y="254222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6324314" y="256988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Organization Committee for Biology Undergraduate Degree</a:t>
              </a:r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4746125" y="257757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1988 – 1989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6" name="Oval 275"/>
            <p:cNvSpPr/>
            <p:nvPr/>
          </p:nvSpPr>
          <p:spPr>
            <a:xfrm>
              <a:off x="6039114" y="258748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6324314" y="261687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Graduate Operations Committee for Neuroscience and Behavior Ph.D. Program</a:t>
              </a: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746125" y="262456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1986 – 1991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9" name="Oval 278"/>
            <p:cNvSpPr/>
            <p:nvPr/>
          </p:nvSpPr>
          <p:spPr>
            <a:xfrm>
              <a:off x="6039114" y="263447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6337014" y="26667113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Research Council</a:t>
              </a:r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4758825" y="2665172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1982 – 1985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2" name="Oval 281"/>
            <p:cNvSpPr/>
            <p:nvPr/>
          </p:nvSpPr>
          <p:spPr>
            <a:xfrm>
              <a:off x="6051814" y="2675074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6337014" y="27040046"/>
              <a:ext cx="363129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Faculty Research Grant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4758825" y="270246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1982 – 1985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5" name="Oval 284"/>
            <p:cNvSpPr/>
            <p:nvPr/>
          </p:nvSpPr>
          <p:spPr>
            <a:xfrm>
              <a:off x="6051814" y="271236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6337013" y="27476851"/>
              <a:ext cx="380159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Computer Use Committee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4758825" y="27469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8" name="Oval 287"/>
            <p:cNvSpPr/>
            <p:nvPr/>
          </p:nvSpPr>
          <p:spPr>
            <a:xfrm>
              <a:off x="6051814" y="2755279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6337014" y="277328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Health Council</a:t>
              </a:r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4758825" y="2772511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1984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1" name="Oval 290"/>
            <p:cNvSpPr/>
            <p:nvPr/>
          </p:nvSpPr>
          <p:spPr>
            <a:xfrm>
              <a:off x="6051814" y="2780875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406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45798" y="3624836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45798" y="3942471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45798" y="4259639"/>
            <a:ext cx="1472184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45798" y="4792245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46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1719940"/>
            <a:ext cx="11168853" cy="45175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2" name="Rectangle 71"/>
          <p:cNvSpPr/>
          <p:nvPr/>
        </p:nvSpPr>
        <p:spPr>
          <a:xfrm>
            <a:off x="1252105" y="1706963"/>
            <a:ext cx="10939896" cy="4530551"/>
          </a:xfrm>
          <a:prstGeom prst="rect">
            <a:avLst/>
          </a:prstGeom>
          <a:solidFill>
            <a:srgbClr val="F1F8EC">
              <a:alpha val="74000"/>
            </a:srgb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sp>
        <p:nvSpPr>
          <p:cNvPr id="2" name="Rectangle 1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468746" y="188544"/>
            <a:ext cx="10550671" cy="307777"/>
            <a:chOff x="1468746" y="188544"/>
            <a:chExt cx="10550671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1719280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8746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70" name="Group 69"/>
          <p:cNvGrpSpPr/>
          <p:nvPr/>
        </p:nvGrpSpPr>
        <p:grpSpPr>
          <a:xfrm>
            <a:off x="1395303" y="1881033"/>
            <a:ext cx="10762985" cy="4162075"/>
            <a:chOff x="1395303" y="1579859"/>
            <a:chExt cx="10762985" cy="4162075"/>
          </a:xfrm>
          <a:effectLst/>
        </p:grpSpPr>
        <p:grpSp>
          <p:nvGrpSpPr>
            <p:cNvPr id="23" name="Group 22"/>
            <p:cNvGrpSpPr/>
            <p:nvPr/>
          </p:nvGrpSpPr>
          <p:grpSpPr>
            <a:xfrm>
              <a:off x="1395303" y="1584170"/>
              <a:ext cx="3444220" cy="4157764"/>
              <a:chOff x="1394954" y="1965170"/>
              <a:chExt cx="3497306" cy="4157764"/>
            </a:xfrm>
            <a:effectLst/>
          </p:grpSpPr>
          <p:sp>
            <p:nvSpPr>
              <p:cNvPr id="36" name="Rectangle 35"/>
              <p:cNvSpPr/>
              <p:nvPr/>
            </p:nvSpPr>
            <p:spPr>
              <a:xfrm>
                <a:off x="1446539" y="3568713"/>
                <a:ext cx="1396903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Email:</a:t>
                </a:r>
                <a:endParaRPr lang="en-US" sz="1100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Burggren@unt.edu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446539" y="2393654"/>
                <a:ext cx="2391434" cy="9387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Professional Address: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North Texas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Department of Biological Sciences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1155 Union Circle #305220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Denton, TX 76203-5017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834636" y="3568713"/>
                <a:ext cx="156944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Citizenship: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Canadian &amp; American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834636" y="4319128"/>
                <a:ext cx="2057623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00" b="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Ph.D. in Physiology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School of Biological Sciences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East Anglia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Norwich, England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834637" y="5184215"/>
                <a:ext cx="2057623" cy="9387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B.Sc.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in Biology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(1</a:t>
                </a:r>
                <a:r>
                  <a:rPr lang="en-US" sz="1100" baseline="300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st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Class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Honors)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Department of Biology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Calgary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Alberta, Canada</a:t>
                </a: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1548513" y="4467391"/>
                <a:ext cx="1297218" cy="472915"/>
                <a:chOff x="4566232" y="3681343"/>
                <a:chExt cx="2189376" cy="472915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5040450" y="3681343"/>
                  <a:ext cx="171515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1973 – 1976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4566232" y="3892648"/>
                  <a:ext cx="2189376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Doctoral Degree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>
                <a:off x="1394954" y="5332478"/>
                <a:ext cx="1450777" cy="472915"/>
                <a:chOff x="4432015" y="3516243"/>
                <a:chExt cx="2204663" cy="472915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4921519" y="3516243"/>
                  <a:ext cx="1715159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1969 – 1973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4432015" y="3727548"/>
                  <a:ext cx="2204663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Bachelor’s Degree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</p:grpSp>
          <p:sp>
            <p:nvSpPr>
              <p:cNvPr id="50" name="Rectangle 49"/>
              <p:cNvSpPr/>
              <p:nvPr/>
            </p:nvSpPr>
            <p:spPr>
              <a:xfrm>
                <a:off x="1446539" y="1965170"/>
                <a:ext cx="2149426" cy="30777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dirty="0" smtClean="0"/>
                  <a:t>PERSONAL INFORMATION</a:t>
                </a:r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126170" y="3902230"/>
              <a:ext cx="3146374" cy="1836000"/>
              <a:chOff x="5126170" y="4384830"/>
              <a:chExt cx="3146374" cy="18360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5126170" y="4384830"/>
                <a:ext cx="3146374" cy="1022454"/>
                <a:chOff x="5126170" y="4384830"/>
                <a:chExt cx="3146374" cy="1022454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5126170" y="4384830"/>
                  <a:ext cx="2363404" cy="307777"/>
                </a:xfrm>
                <a:prstGeom prst="rect">
                  <a:avLst/>
                </a:prstGeom>
                <a:noFill/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smtClean="0"/>
                    <a:t>CURRENT RESEARCH GRANTS</a:t>
                  </a:r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5126170" y="4723213"/>
                  <a:ext cx="3146374" cy="430887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marL="346075" lvl="0" indent="-346075">
                    <a:buAutoNum type="arabicPlain" startAt="2018"/>
                  </a:pP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-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2020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 Gulf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of Mexico Research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Initiative</a:t>
                  </a:r>
                </a:p>
                <a:p>
                  <a:pPr lvl="0" indent="80010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RECOVER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II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Consortium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- $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600,000</a:t>
                  </a: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126170" y="5145674"/>
                  <a:ext cx="2600392" cy="261610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2018 -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2019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 Astra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Zeneca  - $65,220</a:t>
                  </a:r>
                </a:p>
              </p:txBody>
            </p:sp>
          </p:grpSp>
          <p:sp>
            <p:nvSpPr>
              <p:cNvPr id="63" name="Rectangle 62"/>
              <p:cNvSpPr/>
              <p:nvPr/>
            </p:nvSpPr>
            <p:spPr>
              <a:xfrm>
                <a:off x="5126170" y="5377727"/>
                <a:ext cx="2600392" cy="430887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2018 -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2019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Department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of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Defense</a:t>
                </a:r>
              </a:p>
              <a:p>
                <a:pPr lvl="0" indent="80010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US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Army  - $90,000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126170" y="5789943"/>
                <a:ext cx="2600392" cy="430887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2015 -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2019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National Science</a:t>
                </a:r>
              </a:p>
              <a:p>
                <a:pPr lvl="0" indent="80010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Foundation 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- $299,999</a:t>
                </a: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5126170" y="1579859"/>
              <a:ext cx="7032118" cy="2817031"/>
              <a:chOff x="5126170" y="1579859"/>
              <a:chExt cx="7032118" cy="2817031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5126170" y="1579859"/>
                <a:ext cx="7032118" cy="2203520"/>
                <a:chOff x="5126170" y="1579859"/>
                <a:chExt cx="7032118" cy="2203520"/>
              </a:xfrm>
            </p:grpSpPr>
            <p:grpSp>
              <p:nvGrpSpPr>
                <p:cNvPr id="25" name="Group 24"/>
                <p:cNvGrpSpPr/>
                <p:nvPr/>
              </p:nvGrpSpPr>
              <p:grpSpPr>
                <a:xfrm>
                  <a:off x="5126170" y="1579859"/>
                  <a:ext cx="6789936" cy="2167785"/>
                  <a:chOff x="5126171" y="1960859"/>
                  <a:chExt cx="6789936" cy="2167785"/>
                </a:xfrm>
                <a:effectLst/>
              </p:grpSpPr>
              <p:sp>
                <p:nvSpPr>
                  <p:cNvPr id="51" name="Rectangle 50"/>
                  <p:cNvSpPr/>
                  <p:nvPr/>
                </p:nvSpPr>
                <p:spPr>
                  <a:xfrm>
                    <a:off x="5126171" y="1965170"/>
                    <a:ext cx="2147447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CURRENT APPOINTMENTS</a:t>
                    </a:r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>
                  <a:xfrm>
                    <a:off x="5126171" y="2849825"/>
                    <a:ext cx="2765117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RECENT HONORS &amp; DISTINCTIONS</a:t>
                    </a: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>
                    <a:off x="8447337" y="1960859"/>
                    <a:ext cx="3468770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GRADUATE &amp; POST-DOCTORAL MENTORING</a:t>
                    </a: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5126171" y="2305166"/>
                    <a:ext cx="2600392" cy="261610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1998  PRESENT – Professor of Biology</a:t>
                    </a:r>
                    <a:endPara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endParaRPr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>
                    <a:off x="5126171" y="3188208"/>
                    <a:ext cx="3146374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marL="346075" lvl="0" indent="-346075">
                      <a:buAutoNum type="arabicPlain" startAt="2018"/>
                    </a:pP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Evolutionary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Biology Advisory </a:t>
                    </a: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Board,</a:t>
                    </a:r>
                  </a:p>
                  <a:p>
                    <a:pPr lvl="0" indent="346075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Baylor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College of Medicine, </a:t>
                    </a: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Houston</a:t>
                    </a: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5126172" y="3697757"/>
                    <a:ext cx="2600392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2017 University Distinguished</a:t>
                    </a:r>
                  </a:p>
                  <a:p>
                    <a:pPr lvl="0" indent="346075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Research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Professor </a:t>
                    </a:r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>
                    <a:off x="8447337" y="2305166"/>
                    <a:ext cx="3334493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5 Current Ph.D. students, 2 Current M.Sc. Students</a:t>
                    </a:r>
                  </a:p>
                  <a:p>
                    <a:pPr marL="461963" lvl="0" indent="-461963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19 Former Post-Doctoral Fellows</a:t>
                    </a:r>
                  </a:p>
                </p:txBody>
              </p:sp>
            </p:grpSp>
            <p:sp>
              <p:nvSpPr>
                <p:cNvPr id="67" name="Rectangle 66"/>
                <p:cNvSpPr/>
                <p:nvPr/>
              </p:nvSpPr>
              <p:spPr>
                <a:xfrm>
                  <a:off x="8447336" y="2760925"/>
                  <a:ext cx="3710952" cy="307777"/>
                </a:xfrm>
                <a:prstGeom prst="rect">
                  <a:avLst/>
                </a:prstGeom>
                <a:noFill/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smtClean="0"/>
                    <a:t>RECENT CONSULTING / PROGRAM EVALUATION</a:t>
                  </a: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8447336" y="3099308"/>
                  <a:ext cx="3710952" cy="430887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2013, 2010, 2009 Animal Biology Experimentation Panel</a:t>
                  </a:r>
                </a:p>
                <a:p>
                  <a:pPr lvl="0" indent="108585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NASA, Panel Chair</a:t>
                  </a: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8447335" y="3521769"/>
                  <a:ext cx="3568849" cy="261610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2010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– Auburn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University Biology Graduate Program</a:t>
                  </a:r>
                </a:p>
              </p:txBody>
            </p:sp>
          </p:grpSp>
          <p:sp>
            <p:nvSpPr>
              <p:cNvPr id="71" name="Rectangle 70"/>
              <p:cNvSpPr/>
              <p:nvPr/>
            </p:nvSpPr>
            <p:spPr>
              <a:xfrm>
                <a:off x="8447335" y="3796726"/>
                <a:ext cx="3662115" cy="600164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2002 PRESENT –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External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</a:t>
                </a:r>
              </a:p>
              <a:p>
                <a:pPr lvl="0" indent="108585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North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Dakota State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pPr lvl="0" indent="108585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NSF-</a:t>
                </a:r>
                <a:r>
                  <a:rPr lang="en-US" sz="1100" dirty="0" err="1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EPSCoR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Program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8432565" y="4703987"/>
              <a:ext cx="1273490" cy="307777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smtClean="0"/>
                <a:t>PUBLICATIONS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432565" y="5042370"/>
              <a:ext cx="3146374" cy="430887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lvl="0"/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For list of publications and PDFs follow this link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to </a:t>
              </a:r>
              <a:r>
                <a:rPr lang="en-US" sz="1100" b="1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PUBLICATIONS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75" name="Rectangle 74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045753" y="1012893"/>
            <a:ext cx="1982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AT A GANCE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7939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" name="Rectangle 40"/>
          <p:cNvSpPr/>
          <p:nvPr/>
        </p:nvSpPr>
        <p:spPr>
          <a:xfrm>
            <a:off x="7051076" y="2478673"/>
            <a:ext cx="24817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Phone: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940.565.3952 /  940.367.2882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051076" y="3296853"/>
            <a:ext cx="16899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Email: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Burggren@unt.edu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51076" y="4115033"/>
            <a:ext cx="2946191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Address: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Sciences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1155 Union Circle #305220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Denton, TX 76203-5017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432526" y="1012893"/>
            <a:ext cx="1595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806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" name="Rectangle 40"/>
          <p:cNvSpPr/>
          <p:nvPr/>
        </p:nvSpPr>
        <p:spPr>
          <a:xfrm>
            <a:off x="7051076" y="2478673"/>
            <a:ext cx="16537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Date of Birth: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August 14</a:t>
            </a:r>
            <a:r>
              <a:rPr lang="en-US" sz="1400" baseline="300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th</a:t>
            </a:r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1951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051076" y="3296853"/>
            <a:ext cx="2357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Place of Birth: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Edmonton, Alberta, Canada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025969" y="1012893"/>
            <a:ext cx="4002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7040158" y="4199113"/>
            <a:ext cx="19127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Citizenship: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Canadian &amp; American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40158" y="5101373"/>
            <a:ext cx="234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Marital Status: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Married, 3 daughters, 1 son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90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7" name="Rectangle 46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085828" y="1012893"/>
            <a:ext cx="1942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8524372" y="2548281"/>
            <a:ext cx="2926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dirty="0" smtClean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Ph.D. in Physiology </a:t>
            </a:r>
            <a:endParaRPr lang="en-US" sz="1400" dirty="0" smtClean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School of Biological Sciences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East Anglia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Norwich, England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524372" y="4120529"/>
            <a:ext cx="248159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B.Sc. </a:t>
            </a:r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in Biology 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(1</a:t>
            </a:r>
            <a:r>
              <a:rPr lang="en-US" sz="1400" baseline="300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st</a:t>
            </a:r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Class </a:t>
            </a:r>
            <a:r>
              <a:rPr lang="en-US" sz="1400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Honors) </a:t>
            </a:r>
            <a:endParaRPr lang="en-US" sz="1400" dirty="0" smtClean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Biology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Calgary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Alberta, Canada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191342" y="2796572"/>
            <a:ext cx="2189378" cy="549859"/>
            <a:chOff x="4466898" y="3681343"/>
            <a:chExt cx="2189378" cy="549859"/>
          </a:xfrm>
        </p:grpSpPr>
        <p:sp>
          <p:nvSpPr>
            <p:cNvPr id="34" name="Rectangle 33"/>
            <p:cNvSpPr/>
            <p:nvPr/>
          </p:nvSpPr>
          <p:spPr>
            <a:xfrm>
              <a:off x="4941116" y="3681343"/>
              <a:ext cx="17151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466898" y="3892648"/>
              <a:ext cx="21893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Doctoral Degree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191342" y="4491930"/>
            <a:ext cx="2189377" cy="549859"/>
            <a:chOff x="4466898" y="3681343"/>
            <a:chExt cx="2189377" cy="549859"/>
          </a:xfrm>
        </p:grpSpPr>
        <p:sp>
          <p:nvSpPr>
            <p:cNvPr id="40" name="Rectangle 39"/>
            <p:cNvSpPr/>
            <p:nvPr/>
          </p:nvSpPr>
          <p:spPr>
            <a:xfrm>
              <a:off x="4941116" y="3681343"/>
              <a:ext cx="17151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1969 – 1973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466898" y="3892648"/>
              <a:ext cx="218937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Bachelor’s Degree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1603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954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6891</TotalTime>
  <Words>3780</Words>
  <Application>Microsoft Office PowerPoint</Application>
  <PresentationFormat>Widescreen</PresentationFormat>
  <Paragraphs>1007</Paragraphs>
  <Slides>34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Aharoni</vt:lpstr>
      <vt:lpstr>Arial</vt:lpstr>
      <vt:lpstr>Calibri</vt:lpstr>
      <vt:lpstr>Calibri Light</vt:lpstr>
      <vt:lpstr>Helvetica</vt:lpstr>
      <vt:lpstr>Leelawadee</vt:lpstr>
      <vt:lpstr>Trebuchet MS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Rojas, Maria</dc:creator>
  <cp:lastModifiedBy>Rojas, Maria</cp:lastModifiedBy>
  <cp:revision>151</cp:revision>
  <dcterms:created xsi:type="dcterms:W3CDTF">2019-01-08T14:51:27Z</dcterms:created>
  <dcterms:modified xsi:type="dcterms:W3CDTF">2019-06-20T17:21:56Z</dcterms:modified>
</cp:coreProperties>
</file>